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308" r:id="rId43"/>
    <p:sldId id="298" r:id="rId44"/>
    <p:sldId id="299" r:id="rId45"/>
    <p:sldId id="300" r:id="rId46"/>
    <p:sldId id="301" r:id="rId47"/>
    <p:sldId id="302" r:id="rId48"/>
    <p:sldId id="307" r:id="rId49"/>
    <p:sldId id="303" r:id="rId50"/>
    <p:sldId id="304" r:id="rId51"/>
    <p:sldId id="306" r:id="rId5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2"/>
  </p:normalViewPr>
  <p:slideViewPr>
    <p:cSldViewPr snapToGrid="0" snapToObjects="1">
      <p:cViewPr varScale="1">
        <p:scale>
          <a:sx n="97" d="100"/>
          <a:sy n="97" d="100"/>
        </p:scale>
        <p:origin x="5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hdphoto1.wdp>
</file>

<file path=ppt/media/hdphoto2.wdp>
</file>

<file path=ppt/media/hdphoto3.wdp>
</file>

<file path=ppt/media/image1.tiff>
</file>

<file path=ppt/media/image10.tiff>
</file>

<file path=ppt/media/image11.jpeg>
</file>

<file path=ppt/media/image12.tiff>
</file>

<file path=ppt/media/image13.tiff>
</file>

<file path=ppt/media/image14.tiff>
</file>

<file path=ppt/media/image15.tiff>
</file>

<file path=ppt/media/image16.jpeg>
</file>

<file path=ppt/media/image17.tiff>
</file>

<file path=ppt/media/image18.tiff>
</file>

<file path=ppt/media/image19.jpeg>
</file>

<file path=ppt/media/image2.tiff>
</file>

<file path=ppt/media/image20.png>
</file>

<file path=ppt/media/image21.jpeg>
</file>

<file path=ppt/media/image22.jpeg>
</file>

<file path=ppt/media/image23.png>
</file>

<file path=ppt/media/image24.tiff>
</file>

<file path=ppt/media/image25.jpeg>
</file>

<file path=ppt/media/image26.png>
</file>

<file path=ppt/media/image27.jpeg>
</file>

<file path=ppt/media/image28.jpeg>
</file>

<file path=ppt/media/image29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13ACF-F7D5-8F4E-93F5-F35E456FA354}" type="datetimeFigureOut">
              <a:rPr lang="en-US" smtClean="0"/>
              <a:t>2/4/16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37140D-3E4D-2A41-8AF8-C8FFCBB6955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74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7140D-3E4D-2A41-8AF8-C8FFCBB6955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86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7140D-3E4D-2A41-8AF8-C8FFCBB6955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15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893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033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7364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832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521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6920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152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894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5038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95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841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D0944-BEAD-3A42-B6B2-F6BB17D1E57C}" type="datetimeFigureOut">
              <a:rPr lang="de-DE" smtClean="0"/>
              <a:t>04.02.16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65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odaner/whatDoesAgileMea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jpeg"/><Relationship Id="rId5" Type="http://schemas.openxmlformats.org/officeDocument/2006/relationships/image" Target="../media/image12.tiff"/><Relationship Id="rId6" Type="http://schemas.openxmlformats.org/officeDocument/2006/relationships/image" Target="../media/image13.tiff"/><Relationship Id="rId7" Type="http://schemas.openxmlformats.org/officeDocument/2006/relationships/image" Target="../media/image14.tiff"/><Relationship Id="rId8" Type="http://schemas.openxmlformats.org/officeDocument/2006/relationships/image" Target="../media/image1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e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Relationship Id="rId3" Type="http://schemas.openxmlformats.org/officeDocument/2006/relationships/image" Target="../media/image24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microsoft.com/office/2007/relationships/hdphoto" Target="../media/hdphoto3.wdp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9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pragdave.me/blog/2014/03/04/time-to-kill-agile/" TargetMode="External"/><Relationship Id="rId4" Type="http://schemas.openxmlformats.org/officeDocument/2006/relationships/hyperlink" Target="https://youtu.be/a-BOSpxYJ9M" TargetMode="External"/><Relationship Id="rId5" Type="http://schemas.openxmlformats.org/officeDocument/2006/relationships/hyperlink" Target="https://youtu.be/GE6lbPLEAzc" TargetMode="External"/><Relationship Id="rId6" Type="http://schemas.openxmlformats.org/officeDocument/2006/relationships/hyperlink" Target="https://vimeo.com/44234746" TargetMode="External"/><Relationship Id="rId7" Type="http://schemas.openxmlformats.org/officeDocument/2006/relationships/hyperlink" Target="https://www.artefactgroup.com/content/post-agile-a-design-thinking-approach-to-software-development/" TargetMode="External"/><Relationship Id="rId8" Type="http://schemas.openxmlformats.org/officeDocument/2006/relationships/hyperlink" Target="http://martinfowler.com/bliki/SemanticDiffusion.html" TargetMode="External"/><Relationship Id="rId9" Type="http://schemas.openxmlformats.org/officeDocument/2006/relationships/hyperlink" Target="http://martinfowler.com/articles/newMethodology.html" TargetMode="External"/><Relationship Id="rId10" Type="http://schemas.openxmlformats.org/officeDocument/2006/relationships/hyperlink" Target="http://martinfowler.com/articles/designDead.html" TargetMode="External"/><Relationship Id="rId11" Type="http://schemas.openxmlformats.org/officeDocument/2006/relationships/hyperlink" Target="https://github.com/oreillymedia/97-things-every-agile-developer-should-know/blob/master/Beware_Of_Agile_Zealots.asciidoc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agilemanifesto.org/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odaner/whatDoesAgileMea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does</a:t>
            </a:r>
            <a:r>
              <a:rPr lang="de-DE" dirty="0" smtClean="0"/>
              <a:t> Agile </a:t>
            </a:r>
            <a:r>
              <a:rPr lang="de-DE" dirty="0" err="1" smtClean="0"/>
              <a:t>mean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335516"/>
            <a:ext cx="9144000" cy="1418897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/>
              <a:t>Andreas Odermatt</a:t>
            </a:r>
          </a:p>
          <a:p>
            <a:r>
              <a:rPr lang="de-DE" dirty="0" smtClean="0"/>
              <a:t>2016</a:t>
            </a:r>
          </a:p>
          <a:p>
            <a:endParaRPr lang="de-DE" dirty="0"/>
          </a:p>
          <a:p>
            <a:r>
              <a:rPr lang="de-DE" dirty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github.com/odaner/whatDoesAgileMean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58351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" y="309318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 smtClean="0">
                <a:latin typeface="+mj-lt"/>
              </a:rPr>
              <a:t>New approaches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190" y="2374088"/>
            <a:ext cx="1683626" cy="2244834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 rotWithShape="1">
          <a:blip r:embed="rId3"/>
          <a:srcRect l="10760" r="9968" b="7013"/>
          <a:stretch/>
        </p:blipFill>
        <p:spPr>
          <a:xfrm>
            <a:off x="3049749" y="2367845"/>
            <a:ext cx="1755229" cy="2213304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2911" y="2367845"/>
            <a:ext cx="1791857" cy="2251077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2701" y="2367845"/>
            <a:ext cx="1705225" cy="2251077"/>
          </a:xfrm>
          <a:prstGeom prst="rect">
            <a:avLst/>
          </a:prstGeom>
        </p:spPr>
      </p:pic>
      <p:pic>
        <p:nvPicPr>
          <p:cNvPr id="12" name="Bild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45859" y="2367845"/>
            <a:ext cx="1496381" cy="22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92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 rotWithShape="1">
          <a:blip r:embed="rId2"/>
          <a:srcRect l="27491" t="10072" r="24073" b="12230"/>
          <a:stretch/>
        </p:blipFill>
        <p:spPr>
          <a:xfrm>
            <a:off x="5153828" y="54738"/>
            <a:ext cx="1551215" cy="1994418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368" y="409949"/>
            <a:ext cx="1461462" cy="1639207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7143" r="21" b="39523"/>
          <a:stretch/>
        </p:blipFill>
        <p:spPr>
          <a:xfrm>
            <a:off x="1339292" y="4555683"/>
            <a:ext cx="9180286" cy="228600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497114" y="1982450"/>
            <a:ext cx="24329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Angry</a:t>
            </a:r>
          </a:p>
          <a:p>
            <a:pPr algn="ctr"/>
            <a:r>
              <a:rPr lang="en-US" sz="3200" dirty="0" smtClean="0">
                <a:latin typeface="+mj-lt"/>
              </a:rPr>
              <a:t>Engineers</a:t>
            </a:r>
          </a:p>
        </p:txBody>
      </p:sp>
      <p:sp>
        <p:nvSpPr>
          <p:cNvPr id="8" name="Rechteck 7"/>
          <p:cNvSpPr/>
          <p:nvPr/>
        </p:nvSpPr>
        <p:spPr>
          <a:xfrm>
            <a:off x="4519385" y="1982450"/>
            <a:ext cx="24329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New</a:t>
            </a:r>
          </a:p>
          <a:p>
            <a:pPr algn="ctr"/>
            <a:r>
              <a:rPr lang="en-US" sz="3200" dirty="0" smtClean="0">
                <a:latin typeface="+mj-lt"/>
              </a:rPr>
              <a:t>Ideas</a:t>
            </a:r>
          </a:p>
        </p:txBody>
      </p:sp>
      <p:sp>
        <p:nvSpPr>
          <p:cNvPr id="9" name="Rechteck 8"/>
          <p:cNvSpPr/>
          <p:nvPr/>
        </p:nvSpPr>
        <p:spPr>
          <a:xfrm>
            <a:off x="8541656" y="1982450"/>
            <a:ext cx="24329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OOPSLA</a:t>
            </a:r>
          </a:p>
          <a:p>
            <a:pPr algn="ctr"/>
            <a:r>
              <a:rPr lang="en-US" sz="3200" dirty="0" smtClean="0">
                <a:latin typeface="+mj-lt"/>
              </a:rPr>
              <a:t>Con</a:t>
            </a:r>
          </a:p>
        </p:txBody>
      </p:sp>
      <p:pic>
        <p:nvPicPr>
          <p:cNvPr id="13" name="Bild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7413" y="547456"/>
            <a:ext cx="1641929" cy="1641929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9606" y="547456"/>
            <a:ext cx="1641929" cy="1641929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72478" y="3064597"/>
            <a:ext cx="1824542" cy="1824542"/>
          </a:xfrm>
          <a:prstGeom prst="rect">
            <a:avLst/>
          </a:prstGeom>
        </p:spPr>
      </p:pic>
      <p:pic>
        <p:nvPicPr>
          <p:cNvPr id="17" name="Bild 1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13222" y="3376745"/>
            <a:ext cx="1643806" cy="1122846"/>
          </a:xfrm>
          <a:prstGeom prst="rect">
            <a:avLst/>
          </a:prstGeom>
        </p:spPr>
      </p:pic>
      <p:pic>
        <p:nvPicPr>
          <p:cNvPr id="16" name="Bild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76098" y="584219"/>
            <a:ext cx="1301530" cy="1361469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800600" y="-4898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14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After </a:t>
            </a:r>
            <a:r>
              <a:rPr lang="de-DE" sz="4400" dirty="0" err="1" smtClean="0">
                <a:latin typeface="+mj-lt"/>
              </a:rPr>
              <a:t>less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than</a:t>
            </a:r>
            <a:r>
              <a:rPr lang="de-DE" sz="4400" dirty="0" smtClean="0">
                <a:latin typeface="+mj-lt"/>
              </a:rPr>
              <a:t> 1 </a:t>
            </a:r>
            <a:r>
              <a:rPr lang="de-DE" sz="4400" dirty="0" err="1" smtClean="0">
                <a:latin typeface="+mj-lt"/>
              </a:rPr>
              <a:t>day</a:t>
            </a:r>
            <a:r>
              <a:rPr lang="de-DE" sz="4400" dirty="0" smtClean="0">
                <a:latin typeface="+mj-lt"/>
              </a:rPr>
              <a:t>, </a:t>
            </a:r>
            <a:r>
              <a:rPr lang="de-DE" sz="4400" dirty="0" err="1" smtClean="0">
                <a:latin typeface="+mj-lt"/>
              </a:rPr>
              <a:t>they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came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up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with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1524000" y="975843"/>
            <a:ext cx="9144000" cy="1177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/>
              <a:t>a</a:t>
            </a:r>
            <a:r>
              <a:rPr lang="de-DE" b="1" dirty="0" smtClean="0"/>
              <a:t> </a:t>
            </a:r>
            <a:r>
              <a:rPr lang="de-DE" b="1" dirty="0" err="1" smtClean="0"/>
              <a:t>short</a:t>
            </a:r>
            <a:r>
              <a:rPr lang="de-DE" b="1" dirty="0" smtClean="0"/>
              <a:t> </a:t>
            </a:r>
            <a:r>
              <a:rPr lang="de-DE" b="1" dirty="0" err="1" smtClean="0"/>
              <a:t>list</a:t>
            </a:r>
            <a:r>
              <a:rPr lang="de-DE" b="1" dirty="0" smtClean="0"/>
              <a:t> </a:t>
            </a:r>
            <a:r>
              <a:rPr lang="de-DE" b="1" dirty="0" err="1" smtClean="0"/>
              <a:t>of</a:t>
            </a:r>
            <a:r>
              <a:rPr lang="de-DE" b="1" dirty="0" smtClean="0"/>
              <a:t> </a:t>
            </a:r>
            <a:r>
              <a:rPr lang="de-DE" b="1" dirty="0" err="1" smtClean="0"/>
              <a:t>values</a:t>
            </a:r>
            <a:endParaRPr lang="de-DE" b="1" dirty="0"/>
          </a:p>
        </p:txBody>
      </p:sp>
      <p:sp>
        <p:nvSpPr>
          <p:cNvPr id="2" name="Rechteck 1"/>
          <p:cNvSpPr/>
          <p:nvPr/>
        </p:nvSpPr>
        <p:spPr>
          <a:xfrm>
            <a:off x="1344010" y="2476404"/>
            <a:ext cx="950397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Individuals</a:t>
            </a: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and</a:t>
            </a: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 Interactions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 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over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Processes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and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Tools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Working Software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 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over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Comprehensive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Documentation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Customer </a:t>
            </a: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Collaboration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 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over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Contract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Negotiation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,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and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Responding</a:t>
            </a: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to</a:t>
            </a: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 Change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 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over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Following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a Plan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5928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There</a:t>
            </a:r>
            <a:r>
              <a:rPr lang="de-DE" sz="4400" dirty="0" smtClean="0">
                <a:latin typeface="+mj-lt"/>
              </a:rPr>
              <a:t> was extra time </a:t>
            </a:r>
            <a:r>
              <a:rPr lang="de-DE" sz="4400" dirty="0" err="1" smtClean="0">
                <a:latin typeface="+mj-lt"/>
              </a:rPr>
              <a:t>left</a:t>
            </a:r>
            <a:r>
              <a:rPr lang="de-DE" sz="4400" dirty="0">
                <a:latin typeface="+mj-lt"/>
              </a:rPr>
              <a:t>.</a:t>
            </a:r>
            <a:r>
              <a:rPr lang="de-DE" sz="4400" dirty="0" smtClean="0">
                <a:latin typeface="+mj-lt"/>
              </a:rPr>
              <a:t> </a:t>
            </a:r>
          </a:p>
          <a:p>
            <a:pPr algn="ctr"/>
            <a:r>
              <a:rPr lang="de-DE" sz="4400" dirty="0" err="1" smtClean="0">
                <a:latin typeface="+mj-lt"/>
              </a:rPr>
              <a:t>They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did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what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developers</a:t>
            </a:r>
            <a:r>
              <a:rPr lang="de-DE" sz="4400" dirty="0" smtClean="0">
                <a:latin typeface="+mj-lt"/>
              </a:rPr>
              <a:t> do.</a:t>
            </a:r>
          </a:p>
          <a:p>
            <a:pPr algn="ctr"/>
            <a:r>
              <a:rPr lang="de-DE" sz="4400" dirty="0" err="1">
                <a:latin typeface="+mj-lt"/>
              </a:rPr>
              <a:t>T</a:t>
            </a:r>
            <a:r>
              <a:rPr lang="de-DE" sz="4400" dirty="0" err="1" smtClean="0">
                <a:latin typeface="+mj-lt"/>
              </a:rPr>
              <a:t>hey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filled</a:t>
            </a:r>
            <a:r>
              <a:rPr lang="de-DE" sz="4400" dirty="0" smtClean="0">
                <a:latin typeface="+mj-lt"/>
              </a:rPr>
              <a:t> in </a:t>
            </a:r>
            <a:r>
              <a:rPr lang="de-DE" sz="4400" dirty="0" err="1" smtClean="0">
                <a:latin typeface="+mj-lt"/>
              </a:rPr>
              <a:t>the</a:t>
            </a:r>
            <a:r>
              <a:rPr lang="de-DE" sz="4400" dirty="0" smtClean="0">
                <a:latin typeface="+mj-lt"/>
              </a:rPr>
              <a:t> time </a:t>
            </a:r>
            <a:r>
              <a:rPr lang="de-DE" sz="4400" dirty="0" err="1" smtClean="0">
                <a:latin typeface="+mj-lt"/>
              </a:rPr>
              <a:t>with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some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random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stuff</a:t>
            </a:r>
            <a:r>
              <a:rPr lang="de-DE" sz="4400" dirty="0" smtClean="0">
                <a:latin typeface="+mj-lt"/>
              </a:rPr>
              <a:t>.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2469460"/>
            <a:ext cx="12192000" cy="1177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 err="1" smtClean="0"/>
              <a:t>Principles</a:t>
            </a:r>
            <a:endParaRPr lang="de-DE" b="1" dirty="0"/>
          </a:p>
        </p:txBody>
      </p:sp>
      <p:sp>
        <p:nvSpPr>
          <p:cNvPr id="4" name="Abgerundete rechteckige Legende 3"/>
          <p:cNvSpPr/>
          <p:nvPr/>
        </p:nvSpPr>
        <p:spPr>
          <a:xfrm>
            <a:off x="8486953" y="3786028"/>
            <a:ext cx="3624943" cy="1207134"/>
          </a:xfrm>
          <a:prstGeom prst="wedgeRoundRectCallout">
            <a:avLst>
              <a:gd name="adj1" fmla="val 34975"/>
              <a:gd name="adj2" fmla="val -63937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+mj-lt"/>
              </a:rPr>
              <a:t>Business </a:t>
            </a:r>
            <a:r>
              <a:rPr lang="de-DE" sz="2000" dirty="0" err="1">
                <a:latin typeface="+mj-lt"/>
              </a:rPr>
              <a:t>people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and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developers</a:t>
            </a:r>
            <a:r>
              <a:rPr lang="de-DE" sz="2000" dirty="0">
                <a:latin typeface="+mj-lt"/>
              </a:rPr>
              <a:t> must </a:t>
            </a:r>
            <a:r>
              <a:rPr lang="de-DE" sz="2000" b="1" dirty="0" err="1" smtClean="0">
                <a:latin typeface="+mj-lt"/>
              </a:rPr>
              <a:t>work</a:t>
            </a:r>
            <a:r>
              <a:rPr lang="de-DE" sz="2000" b="1" dirty="0" smtClean="0">
                <a:latin typeface="+mj-lt"/>
              </a:rPr>
              <a:t> </a:t>
            </a:r>
            <a:r>
              <a:rPr lang="de-DE" sz="2000" b="1" dirty="0" err="1" smtClean="0">
                <a:latin typeface="+mj-lt"/>
              </a:rPr>
              <a:t>together</a:t>
            </a:r>
            <a:r>
              <a:rPr lang="de-DE" sz="2000" b="1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daily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throughout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project</a:t>
            </a:r>
            <a:r>
              <a:rPr lang="de-DE" sz="2000" dirty="0">
                <a:latin typeface="+mj-lt"/>
              </a:rPr>
              <a:t>.</a:t>
            </a:r>
          </a:p>
        </p:txBody>
      </p:sp>
      <p:sp>
        <p:nvSpPr>
          <p:cNvPr id="5" name="Abgerundete rechteckige Legende 4"/>
          <p:cNvSpPr/>
          <p:nvPr/>
        </p:nvSpPr>
        <p:spPr>
          <a:xfrm>
            <a:off x="6973248" y="5434003"/>
            <a:ext cx="4022271" cy="1243298"/>
          </a:xfrm>
          <a:prstGeom prst="wedgeRoundRectCallout">
            <a:avLst>
              <a:gd name="adj1" fmla="val 60607"/>
              <a:gd name="adj2" fmla="val 3711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+mj-lt"/>
              </a:rPr>
              <a:t>The </a:t>
            </a:r>
            <a:r>
              <a:rPr lang="de-DE" sz="2000" dirty="0" err="1">
                <a:latin typeface="+mj-lt"/>
              </a:rPr>
              <a:t>best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architectures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requirements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and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designs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emerge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from</a:t>
            </a:r>
            <a:r>
              <a:rPr lang="de-DE" sz="2000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self-organizing</a:t>
            </a:r>
            <a:r>
              <a:rPr lang="de-DE" sz="2000" b="1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teams</a:t>
            </a:r>
            <a:r>
              <a:rPr lang="de-DE" sz="2000" b="1" dirty="0">
                <a:latin typeface="+mj-lt"/>
              </a:rPr>
              <a:t>.</a:t>
            </a:r>
          </a:p>
        </p:txBody>
      </p:sp>
      <p:sp>
        <p:nvSpPr>
          <p:cNvPr id="7" name="Abgerundete rechteckige Legende 6"/>
          <p:cNvSpPr/>
          <p:nvPr/>
        </p:nvSpPr>
        <p:spPr>
          <a:xfrm>
            <a:off x="220553" y="5486400"/>
            <a:ext cx="5385117" cy="1138504"/>
          </a:xfrm>
          <a:prstGeom prst="wedgeRoundRectCallout">
            <a:avLst>
              <a:gd name="adj1" fmla="val -31576"/>
              <a:gd name="adj2" fmla="val 67080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atin typeface="+mj-lt"/>
              </a:rPr>
              <a:t>Build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projects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around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motivated</a:t>
            </a:r>
            <a:r>
              <a:rPr lang="de-DE" sz="2000" dirty="0">
                <a:latin typeface="+mj-lt"/>
              </a:rPr>
              <a:t> </a:t>
            </a:r>
            <a:r>
              <a:rPr lang="de-DE" sz="2000" b="1" dirty="0" err="1" smtClean="0">
                <a:latin typeface="+mj-lt"/>
              </a:rPr>
              <a:t>individuals</a:t>
            </a:r>
            <a:r>
              <a:rPr lang="de-DE" sz="2000" dirty="0" smtClean="0">
                <a:latin typeface="+mj-lt"/>
              </a:rPr>
              <a:t>. </a:t>
            </a:r>
            <a:r>
              <a:rPr lang="de-DE" sz="2000" dirty="0" err="1" smtClean="0">
                <a:latin typeface="+mj-lt"/>
              </a:rPr>
              <a:t>Give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them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environment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and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support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they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need</a:t>
            </a:r>
            <a:r>
              <a:rPr lang="de-DE" sz="2000" dirty="0">
                <a:latin typeface="+mj-lt"/>
              </a:rPr>
              <a:t>,  </a:t>
            </a:r>
            <a:r>
              <a:rPr lang="de-DE" sz="2000" dirty="0" err="1">
                <a:latin typeface="+mj-lt"/>
              </a:rPr>
              <a:t>and</a:t>
            </a:r>
            <a:r>
              <a:rPr lang="de-DE" sz="2000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trust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them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to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get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job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done</a:t>
            </a:r>
            <a:r>
              <a:rPr lang="de-DE" sz="2000" dirty="0">
                <a:latin typeface="+mj-lt"/>
              </a:rPr>
              <a:t>.</a:t>
            </a:r>
          </a:p>
        </p:txBody>
      </p:sp>
      <p:sp>
        <p:nvSpPr>
          <p:cNvPr id="8" name="Abgerundete rechteckige Legende 7"/>
          <p:cNvSpPr/>
          <p:nvPr/>
        </p:nvSpPr>
        <p:spPr>
          <a:xfrm>
            <a:off x="487965" y="3806761"/>
            <a:ext cx="4109357" cy="1420586"/>
          </a:xfrm>
          <a:prstGeom prst="wedgeRoundRectCallout">
            <a:avLst>
              <a:gd name="adj1" fmla="val -62085"/>
              <a:gd name="adj2" fmla="val -1336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>
                <a:latin typeface="+mj-lt"/>
              </a:rPr>
              <a:t>Welcome</a:t>
            </a:r>
            <a:r>
              <a:rPr lang="de-DE" sz="2000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changing</a:t>
            </a:r>
            <a:r>
              <a:rPr lang="de-DE" sz="2000" b="1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requirements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even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late</a:t>
            </a:r>
            <a:r>
              <a:rPr lang="de-DE" sz="2000" dirty="0">
                <a:latin typeface="+mj-lt"/>
              </a:rPr>
              <a:t> in </a:t>
            </a:r>
            <a:r>
              <a:rPr lang="de-DE" sz="2000" dirty="0" err="1" smtClean="0">
                <a:latin typeface="+mj-lt"/>
              </a:rPr>
              <a:t>development</a:t>
            </a:r>
            <a:r>
              <a:rPr lang="de-DE" sz="2000" dirty="0">
                <a:latin typeface="+mj-lt"/>
              </a:rPr>
              <a:t>. Agile </a:t>
            </a:r>
            <a:r>
              <a:rPr lang="de-DE" sz="2000" dirty="0" err="1">
                <a:latin typeface="+mj-lt"/>
              </a:rPr>
              <a:t>processes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harness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change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for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the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customer's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competitive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advantage</a:t>
            </a:r>
            <a:r>
              <a:rPr lang="de-DE" sz="2000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766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 animBg="1"/>
      <p:bldP spid="5" grpId="0" animBg="1"/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They</a:t>
            </a:r>
            <a:r>
              <a:rPr lang="de-DE" sz="4400" dirty="0" smtClean="0">
                <a:latin typeface="+mj-lt"/>
              </a:rPr>
              <a:t> just </a:t>
            </a:r>
            <a:r>
              <a:rPr lang="de-DE" sz="4400" dirty="0" err="1" smtClean="0">
                <a:latin typeface="+mj-lt"/>
              </a:rPr>
              <a:t>published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their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stuff</a:t>
            </a:r>
            <a:r>
              <a:rPr lang="de-DE" sz="4400" dirty="0" smtClean="0">
                <a:latin typeface="+mj-lt"/>
              </a:rPr>
              <a:t> on </a:t>
            </a:r>
            <a:r>
              <a:rPr lang="de-DE" sz="4400" dirty="0" err="1" smtClean="0">
                <a:latin typeface="+mj-lt"/>
              </a:rPr>
              <a:t>the</a:t>
            </a:r>
            <a:r>
              <a:rPr lang="de-DE" sz="4400" dirty="0" smtClean="0">
                <a:latin typeface="+mj-lt"/>
              </a:rPr>
              <a:t> web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1842952"/>
            <a:ext cx="12192000" cy="27921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de-DE" sz="3600" b="1" dirty="0" smtClean="0"/>
          </a:p>
          <a:p>
            <a:r>
              <a:rPr lang="de-DE" sz="3600" dirty="0" err="1"/>
              <a:t>t</a:t>
            </a:r>
            <a:r>
              <a:rPr lang="de-DE" sz="3600" dirty="0" err="1" smtClean="0"/>
              <a:t>he</a:t>
            </a:r>
            <a:endParaRPr lang="de-DE" sz="3600" dirty="0" smtClean="0"/>
          </a:p>
          <a:p>
            <a:endParaRPr lang="de-DE" sz="3600" b="1" dirty="0" smtClean="0"/>
          </a:p>
          <a:p>
            <a:r>
              <a:rPr lang="de-DE" sz="4800" b="1" dirty="0" err="1"/>
              <a:t>Manifesto</a:t>
            </a:r>
            <a:r>
              <a:rPr lang="de-DE" sz="4800" b="1" dirty="0"/>
              <a:t> </a:t>
            </a:r>
            <a:r>
              <a:rPr lang="de-DE" sz="4800" b="1" dirty="0" err="1"/>
              <a:t>for</a:t>
            </a:r>
            <a:r>
              <a:rPr lang="de-DE" sz="4800" b="1" dirty="0"/>
              <a:t> Agile Software </a:t>
            </a:r>
            <a:r>
              <a:rPr lang="de-DE" sz="4800" b="1" dirty="0" smtClean="0"/>
              <a:t>Development</a:t>
            </a:r>
          </a:p>
          <a:p>
            <a:endParaRPr lang="de-DE" sz="3600" b="1" dirty="0" smtClean="0"/>
          </a:p>
          <a:p>
            <a:r>
              <a:rPr lang="de-DE" sz="3600" dirty="0" smtClean="0"/>
              <a:t>was </a:t>
            </a:r>
            <a:r>
              <a:rPr lang="de-DE" sz="3600" dirty="0" err="1" smtClean="0"/>
              <a:t>born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123472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And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that</a:t>
            </a:r>
            <a:r>
              <a:rPr lang="de-DE" sz="4400" dirty="0" smtClean="0">
                <a:latin typeface="+mj-lt"/>
              </a:rPr>
              <a:t> was </a:t>
            </a:r>
            <a:r>
              <a:rPr lang="de-DE" sz="4400" dirty="0" err="1" smtClean="0">
                <a:latin typeface="+mj-lt"/>
              </a:rPr>
              <a:t>it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2836192"/>
            <a:ext cx="12192000" cy="8529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And that was probably a mistake.</a:t>
            </a:r>
            <a:endParaRPr lang="en-US" sz="5400" b="1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 rotWithShape="1">
          <a:blip r:embed="rId2"/>
          <a:srcRect r="16069"/>
          <a:stretch/>
        </p:blipFill>
        <p:spPr>
          <a:xfrm>
            <a:off x="4608285" y="4631668"/>
            <a:ext cx="2975429" cy="222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38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 rotWithShape="1">
          <a:blip r:embed="rId2"/>
          <a:srcRect l="39849" t="13031" r="2196" b="1818"/>
          <a:stretch/>
        </p:blipFill>
        <p:spPr>
          <a:xfrm>
            <a:off x="8028214" y="2269670"/>
            <a:ext cx="4163786" cy="458833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What has happened since?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2315932"/>
            <a:ext cx="12192000" cy="14047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evil stuff</a:t>
            </a:r>
          </a:p>
        </p:txBody>
      </p:sp>
    </p:spTree>
    <p:extLst>
      <p:ext uri="{BB962C8B-B14F-4D97-AF65-F5344CB8AC3E}">
        <p14:creationId xmlns:p14="http://schemas.microsoft.com/office/powerpoint/2010/main" val="3529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latin typeface="+mj-lt"/>
              </a:rPr>
              <a:t>The root of all the </a:t>
            </a:r>
            <a:r>
              <a:rPr lang="en-AU" sz="4400" dirty="0" smtClean="0">
                <a:latin typeface="+mj-lt"/>
              </a:rPr>
              <a:t>evil</a:t>
            </a:r>
            <a:endParaRPr lang="en-AU" sz="4400" dirty="0">
              <a:latin typeface="+mj-lt"/>
            </a:endParaRP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0" y="673236"/>
            <a:ext cx="12192000" cy="110409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962275" algn="l"/>
              </a:tabLst>
            </a:pPr>
            <a:r>
              <a:rPr lang="en-US" sz="3600" dirty="0" smtClean="0"/>
              <a:t>(that’s where the </a:t>
            </a:r>
            <a:r>
              <a:rPr lang="en-US" sz="3600" smtClean="0"/>
              <a:t>developers take </a:t>
            </a:r>
            <a:r>
              <a:rPr lang="en-US" sz="3600" dirty="0" smtClean="0"/>
              <a:t>a large part of the blame)</a:t>
            </a:r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0" y="1777326"/>
            <a:ext cx="12192000" cy="295839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962275" algn="l"/>
              </a:tabLst>
            </a:pPr>
            <a:r>
              <a:rPr lang="en-US" sz="4400" b="1" dirty="0" smtClean="0"/>
              <a:t>Developers</a:t>
            </a:r>
            <a:r>
              <a:rPr lang="en-US" sz="4400" b="1" dirty="0" smtClean="0">
                <a:solidFill>
                  <a:srgbClr val="FF0000"/>
                </a:solidFill>
              </a:rPr>
              <a:t> ❤️</a:t>
            </a:r>
            <a:r>
              <a:rPr lang="en-US" sz="4400" b="1" dirty="0"/>
              <a:t> </a:t>
            </a:r>
            <a:r>
              <a:rPr lang="en-US" sz="4400" b="1" dirty="0" smtClean="0"/>
              <a:t>new, bright &amp; shiny things.</a:t>
            </a:r>
          </a:p>
          <a:p>
            <a:pPr>
              <a:tabLst>
                <a:tab pos="2962275" algn="l"/>
              </a:tabLst>
            </a:pPr>
            <a:r>
              <a:rPr lang="en-US" sz="4400" b="1" dirty="0" smtClean="0"/>
              <a:t>Agile was the cool new thing out there.</a:t>
            </a: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-784287" y="5363845"/>
            <a:ext cx="10499271" cy="110409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962275" algn="l"/>
              </a:tabLst>
            </a:pPr>
            <a:r>
              <a:rPr lang="en-US" sz="5400" i="1" dirty="0" smtClean="0"/>
              <a:t>What, you aren’t doing Agile?</a:t>
            </a: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21682">
            <a:off x="9033042" y="4830805"/>
            <a:ext cx="2995822" cy="167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241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The </a:t>
            </a:r>
            <a:r>
              <a:rPr lang="de-DE" sz="4400" dirty="0" err="1" smtClean="0">
                <a:latin typeface="+mj-lt"/>
              </a:rPr>
              <a:t>root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of</a:t>
            </a:r>
            <a:r>
              <a:rPr lang="de-DE" sz="4400" dirty="0" smtClean="0">
                <a:latin typeface="+mj-lt"/>
              </a:rPr>
              <a:t> all </a:t>
            </a:r>
            <a:r>
              <a:rPr lang="de-DE" sz="4400" dirty="0" err="1" smtClean="0">
                <a:latin typeface="+mj-lt"/>
              </a:rPr>
              <a:t>the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evil</a:t>
            </a:r>
            <a:r>
              <a:rPr lang="de-DE" sz="4400" dirty="0">
                <a:latin typeface="+mj-lt"/>
              </a:rPr>
              <a:t> </a:t>
            </a:r>
            <a:r>
              <a:rPr lang="de-DE" sz="4400" dirty="0" smtClean="0">
                <a:latin typeface="+mj-lt"/>
              </a:rPr>
              <a:t>- Nr. </a:t>
            </a:r>
            <a:r>
              <a:rPr lang="de-DE" sz="4400" dirty="0">
                <a:latin typeface="+mj-lt"/>
              </a:rPr>
              <a:t>2</a:t>
            </a: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223345" y="1355271"/>
            <a:ext cx="11745310" cy="32493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de-CH" sz="4000" dirty="0" smtClean="0"/>
              <a:t>The </a:t>
            </a:r>
            <a:r>
              <a:rPr lang="de-CH" sz="4000" dirty="0" err="1" smtClean="0"/>
              <a:t>Manifesto</a:t>
            </a:r>
            <a:r>
              <a:rPr lang="de-CH" sz="4000" dirty="0" smtClean="0"/>
              <a:t> </a:t>
            </a:r>
            <a:r>
              <a:rPr lang="de-CH" sz="4000" dirty="0" err="1" smtClean="0"/>
              <a:t>tells</a:t>
            </a:r>
            <a:r>
              <a:rPr lang="de-CH" sz="4000" dirty="0" smtClean="0"/>
              <a:t> </a:t>
            </a:r>
            <a:r>
              <a:rPr lang="de-CH" sz="4000" dirty="0" err="1" smtClean="0"/>
              <a:t>you</a:t>
            </a:r>
            <a:r>
              <a:rPr lang="de-CH" sz="4000" dirty="0" smtClean="0"/>
              <a:t> WHY </a:t>
            </a:r>
            <a:r>
              <a:rPr lang="de-CH" sz="4000" dirty="0" err="1" smtClean="0"/>
              <a:t>to</a:t>
            </a:r>
            <a:r>
              <a:rPr lang="de-CH" sz="4000" dirty="0" smtClean="0"/>
              <a:t> </a:t>
            </a:r>
            <a:r>
              <a:rPr lang="de-CH" sz="4000" dirty="0" err="1" smtClean="0"/>
              <a:t>develop</a:t>
            </a:r>
            <a:r>
              <a:rPr lang="de-CH" sz="4000" dirty="0" smtClean="0"/>
              <a:t> agile.</a:t>
            </a:r>
            <a:r>
              <a:rPr lang="en-US" sz="4000" dirty="0"/>
              <a:t/>
            </a:r>
            <a:br>
              <a:rPr lang="en-US" sz="4000" dirty="0"/>
            </a:br>
            <a:r>
              <a:rPr lang="en-US" sz="5400" b="1" dirty="0" smtClean="0"/>
              <a:t>But not HOW.</a:t>
            </a:r>
            <a:endParaRPr lang="de-CH" sz="5400" b="1" dirty="0" smtClean="0"/>
          </a:p>
        </p:txBody>
      </p:sp>
    </p:spTree>
    <p:extLst>
      <p:ext uri="{BB962C8B-B14F-4D97-AF65-F5344CB8AC3E}">
        <p14:creationId xmlns:p14="http://schemas.microsoft.com/office/powerpoint/2010/main" val="113522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latin typeface="+mj-lt"/>
              </a:rPr>
              <a:t>People get </a:t>
            </a:r>
            <a:r>
              <a:rPr lang="en-AU" sz="4400" dirty="0" smtClean="0">
                <a:latin typeface="+mj-lt"/>
              </a:rPr>
              <a:t>nervous </a:t>
            </a:r>
            <a:endParaRPr lang="en-AU" sz="4400" dirty="0">
              <a:latin typeface="+mj-lt"/>
            </a:endParaRPr>
          </a:p>
          <a:p>
            <a:pPr algn="ctr"/>
            <a:r>
              <a:rPr lang="en-AU" sz="3200" dirty="0">
                <a:latin typeface="+mj-lt"/>
              </a:rPr>
              <a:t>(particularly management)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771900" y="3433081"/>
            <a:ext cx="8420100" cy="265747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000" dirty="0"/>
              <a:t>This is strange!</a:t>
            </a:r>
          </a:p>
          <a:p>
            <a:pPr algn="l"/>
            <a:r>
              <a:rPr lang="en-US" sz="4000" dirty="0"/>
              <a:t>How do we use </a:t>
            </a:r>
            <a:r>
              <a:rPr lang="en-US" sz="4000" dirty="0" smtClean="0"/>
              <a:t>this?</a:t>
            </a:r>
          </a:p>
          <a:p>
            <a:pPr algn="l"/>
            <a:endParaRPr lang="en-US" sz="1800" b="1" dirty="0" smtClean="0"/>
          </a:p>
          <a:p>
            <a:pPr algn="l">
              <a:tabLst>
                <a:tab pos="2962275" algn="l"/>
              </a:tabLst>
            </a:pPr>
            <a:r>
              <a:rPr lang="en-US" sz="4400" b="1" dirty="0" smtClean="0"/>
              <a:t>Are we doing it right?</a:t>
            </a:r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0" y="1916541"/>
            <a:ext cx="12344399" cy="128386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962275" algn="l"/>
              </a:tabLst>
            </a:pPr>
            <a:r>
              <a:rPr lang="en-US" sz="4000" dirty="0" smtClean="0"/>
              <a:t>We want to be cool too, </a:t>
            </a:r>
            <a:r>
              <a:rPr lang="en-US" sz="4000" b="1" dirty="0" smtClean="0"/>
              <a:t>but</a:t>
            </a:r>
            <a:endParaRPr lang="en-US" sz="4000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433082"/>
            <a:ext cx="3543300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044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Semantic</a:t>
            </a:r>
            <a:r>
              <a:rPr lang="de-DE" sz="4400" dirty="0" smtClean="0">
                <a:latin typeface="+mj-lt"/>
              </a:rPr>
              <a:t> Diffusion</a:t>
            </a:r>
            <a:endParaRPr lang="de-DE" sz="4400" dirty="0">
              <a:latin typeface="+mj-lt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858736" y="1640696"/>
            <a:ext cx="8474528" cy="4278094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Semantic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diffusion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occurs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when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you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have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a </a:t>
            </a:r>
            <a:r>
              <a:rPr lang="de-DE" sz="3200" i="1" dirty="0" err="1" smtClean="0">
                <a:solidFill>
                  <a:srgbClr val="222222"/>
                </a:solidFill>
                <a:latin typeface="+mj-lt"/>
              </a:rPr>
              <a:t>word</a:t>
            </a:r>
            <a:r>
              <a:rPr lang="de-DE" sz="32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 smtClean="0">
                <a:solidFill>
                  <a:srgbClr val="222222"/>
                </a:solidFill>
                <a:latin typeface="+mj-lt"/>
              </a:rPr>
              <a:t>with</a:t>
            </a:r>
            <a:r>
              <a:rPr lang="de-DE" sz="32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a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pretty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good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definition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, but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then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gets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spread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through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the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wider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community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in a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way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that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weakens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that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definition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. </a:t>
            </a:r>
          </a:p>
          <a:p>
            <a:endParaRPr lang="de-DE" sz="3200" i="1" dirty="0">
              <a:solidFill>
                <a:srgbClr val="222222"/>
              </a:solidFill>
              <a:latin typeface="+mj-lt"/>
            </a:endParaRPr>
          </a:p>
          <a:p>
            <a:r>
              <a:rPr lang="de-DE" sz="3200" i="1" dirty="0">
                <a:solidFill>
                  <a:srgbClr val="222222"/>
                </a:solidFill>
                <a:latin typeface="+mj-lt"/>
              </a:rPr>
              <a:t>This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weakening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risks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losing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the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definition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entirely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-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and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with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it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any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usefulness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to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the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222222"/>
                </a:solidFill>
                <a:latin typeface="+mj-lt"/>
              </a:rPr>
              <a:t>term</a:t>
            </a:r>
            <a:r>
              <a:rPr lang="de-DE" sz="3200" i="1" dirty="0">
                <a:solidFill>
                  <a:srgbClr val="222222"/>
                </a:solidFill>
                <a:latin typeface="+mj-lt"/>
              </a:rPr>
              <a:t>.</a:t>
            </a:r>
          </a:p>
          <a:p>
            <a:endParaRPr lang="de-DE" sz="2000" b="1" i="1" dirty="0" smtClean="0">
              <a:solidFill>
                <a:srgbClr val="222222"/>
              </a:solidFill>
              <a:latin typeface="+mj-lt"/>
            </a:endParaRPr>
          </a:p>
          <a:p>
            <a:r>
              <a:rPr lang="de-DE" sz="2000" b="1" i="1" dirty="0" smtClean="0">
                <a:solidFill>
                  <a:srgbClr val="222222"/>
                </a:solidFill>
                <a:latin typeface="+mj-lt"/>
              </a:rPr>
              <a:t>     Martin Fowler</a:t>
            </a:r>
          </a:p>
        </p:txBody>
      </p:sp>
    </p:spTree>
    <p:extLst>
      <p:ext uri="{BB962C8B-B14F-4D97-AF65-F5344CB8AC3E}">
        <p14:creationId xmlns:p14="http://schemas.microsoft.com/office/powerpoint/2010/main" val="44847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Fear sells</a:t>
            </a: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718456" y="2378994"/>
            <a:ext cx="11473543" cy="121329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400" b="1" dirty="0" smtClean="0"/>
              <a:t>New words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718456" y="1606453"/>
            <a:ext cx="11473543" cy="110320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400" b="1" dirty="0" smtClean="0"/>
              <a:t>New roles</a:t>
            </a: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718456" y="3168869"/>
            <a:ext cx="11473543" cy="121329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b="1" dirty="0" smtClean="0"/>
              <a:t>New ways to plan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718454" y="3932459"/>
            <a:ext cx="11473543" cy="121329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b="1" dirty="0" smtClean="0"/>
              <a:t>New ways to measure</a:t>
            </a: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l="22084"/>
          <a:stretch/>
        </p:blipFill>
        <p:spPr>
          <a:xfrm>
            <a:off x="8229600" y="2104289"/>
            <a:ext cx="3962400" cy="3042743"/>
          </a:xfrm>
          <a:prstGeom prst="rect">
            <a:avLst/>
          </a:prstGeom>
        </p:spPr>
      </p:pic>
      <p:sp>
        <p:nvSpPr>
          <p:cNvPr id="8" name="Titel 1"/>
          <p:cNvSpPr txBox="1">
            <a:spLocks/>
          </p:cNvSpPr>
          <p:nvPr/>
        </p:nvSpPr>
        <p:spPr>
          <a:xfrm>
            <a:off x="718457" y="4720732"/>
            <a:ext cx="11473543" cy="121329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b="1" dirty="0" smtClean="0"/>
              <a:t>New ways to manage and lead</a:t>
            </a:r>
          </a:p>
        </p:txBody>
      </p:sp>
    </p:spTree>
    <p:extLst>
      <p:ext uri="{BB962C8B-B14F-4D97-AF65-F5344CB8AC3E}">
        <p14:creationId xmlns:p14="http://schemas.microsoft.com/office/powerpoint/2010/main" val="245172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/>
      <p:bldP spid="5" grpId="0"/>
      <p:bldP spid="6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838200" y="3715599"/>
            <a:ext cx="113538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600" b="1" dirty="0" smtClean="0">
                <a:latin typeface="+mj-lt"/>
              </a:rPr>
              <a:t>This leads to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Agile </a:t>
            </a:r>
            <a:r>
              <a:rPr lang="en-AU" sz="3600" dirty="0">
                <a:latin typeface="+mj-lt"/>
              </a:rPr>
              <a:t>became the mainstream </a:t>
            </a:r>
            <a:r>
              <a:rPr lang="en-AU" sz="3600" dirty="0" smtClean="0">
                <a:latin typeface="+mj-lt"/>
              </a:rPr>
              <a:t>alternative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>
                <a:latin typeface="+mj-lt"/>
              </a:rPr>
              <a:t>Many people want to do ”it” but don</a:t>
            </a:r>
            <a:r>
              <a:rPr lang="uk-UA" sz="3600" dirty="0">
                <a:latin typeface="+mj-lt"/>
              </a:rPr>
              <a:t>’</a:t>
            </a:r>
            <a:r>
              <a:rPr lang="en-AU" sz="3600" dirty="0">
                <a:latin typeface="+mj-lt"/>
              </a:rPr>
              <a:t>t know </a:t>
            </a:r>
            <a:r>
              <a:rPr lang="en-AU" sz="3600" dirty="0" smtClean="0">
                <a:latin typeface="+mj-lt"/>
              </a:rPr>
              <a:t>how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The “it” is not yet defined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There’s no copyright or trademark</a:t>
            </a:r>
            <a:endParaRPr lang="en-AU" sz="3600" dirty="0">
              <a:latin typeface="+mj-lt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Let’s summarize</a:t>
            </a:r>
            <a:endParaRPr lang="en-AU" sz="4400" dirty="0">
              <a:latin typeface="+mj-lt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838200" y="1191559"/>
            <a:ext cx="11353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We have a popular, cool new movement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There are many proofs that “it” really </a:t>
            </a:r>
            <a:r>
              <a:rPr lang="en-AU" sz="3600" dirty="0" smtClean="0">
                <a:latin typeface="+mj-lt"/>
              </a:rPr>
              <a:t>works</a:t>
            </a:r>
            <a:br>
              <a:rPr lang="en-AU" sz="3600" dirty="0" smtClean="0">
                <a:latin typeface="+mj-lt"/>
              </a:rPr>
            </a:br>
            <a:r>
              <a:rPr lang="en-AU" sz="3600" dirty="0" smtClean="0">
                <a:latin typeface="+mj-lt"/>
              </a:rPr>
              <a:t>Great </a:t>
            </a:r>
            <a:r>
              <a:rPr lang="en-AU" sz="3600" dirty="0" smtClean="0">
                <a:latin typeface="+mj-lt"/>
              </a:rPr>
              <a:t>products have been developed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Teams and customers are happier than before</a:t>
            </a:r>
          </a:p>
        </p:txBody>
      </p:sp>
    </p:spTree>
    <p:extLst>
      <p:ext uri="{BB962C8B-B14F-4D97-AF65-F5344CB8AC3E}">
        <p14:creationId xmlns:p14="http://schemas.microsoft.com/office/powerpoint/2010/main" val="1744135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 txBox="1">
            <a:spLocks/>
          </p:cNvSpPr>
          <p:nvPr/>
        </p:nvSpPr>
        <p:spPr>
          <a:xfrm>
            <a:off x="0" y="1792334"/>
            <a:ext cx="12192000" cy="300826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AU" sz="10000" dirty="0" smtClean="0"/>
              <a:t>We teach you HOW to do “it” right</a:t>
            </a:r>
          </a:p>
          <a:p>
            <a:pPr>
              <a:lnSpc>
                <a:spcPct val="150000"/>
              </a:lnSpc>
            </a:pPr>
            <a:r>
              <a:rPr lang="en-AU" sz="6200" b="1" dirty="0" smtClean="0"/>
              <a:t>Books</a:t>
            </a:r>
            <a:endParaRPr lang="en-AU" sz="6200" b="1" dirty="0"/>
          </a:p>
          <a:p>
            <a:pPr>
              <a:lnSpc>
                <a:spcPct val="150000"/>
              </a:lnSpc>
            </a:pPr>
            <a:r>
              <a:rPr lang="en-AU" sz="6200" b="1" dirty="0" smtClean="0"/>
              <a:t>Trainings</a:t>
            </a:r>
          </a:p>
          <a:p>
            <a:pPr>
              <a:lnSpc>
                <a:spcPct val="150000"/>
              </a:lnSpc>
            </a:pPr>
            <a:r>
              <a:rPr lang="en-AU" sz="6200" b="1" dirty="0" smtClean="0"/>
              <a:t>Conferences</a:t>
            </a:r>
          </a:p>
          <a:p>
            <a:pPr>
              <a:lnSpc>
                <a:spcPct val="150000"/>
              </a:lnSpc>
            </a:pPr>
            <a:r>
              <a:rPr lang="en-AU" sz="6200" b="1" dirty="0" smtClean="0"/>
              <a:t>Consultancy</a:t>
            </a:r>
            <a:endParaRPr lang="en-AU" sz="6200" b="1" dirty="0"/>
          </a:p>
        </p:txBody>
      </p:sp>
      <p:sp>
        <p:nvSpPr>
          <p:cNvPr id="7" name="Rechteck 6"/>
          <p:cNvSpPr/>
          <p:nvPr/>
        </p:nvSpPr>
        <p:spPr>
          <a:xfrm>
            <a:off x="0" y="220669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b="1" dirty="0" smtClean="0">
                <a:latin typeface="+mj-lt"/>
              </a:rPr>
              <a:t>That’s an opportunity to sell stuff!</a:t>
            </a:r>
            <a:endParaRPr lang="en-AU" sz="4400" b="1" dirty="0">
              <a:latin typeface="+mj-lt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0" y="5284014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b="1" dirty="0" smtClean="0">
                <a:latin typeface="+mj-lt"/>
              </a:rPr>
              <a:t>But what’s “it”?</a:t>
            </a:r>
            <a:endParaRPr lang="en-AU" sz="4400" b="1" dirty="0">
              <a:latin typeface="+mj-lt"/>
            </a:endParaRPr>
          </a:p>
        </p:txBody>
      </p:sp>
      <p:pic>
        <p:nvPicPr>
          <p:cNvPr id="10" name="Bild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0628" y="4479471"/>
            <a:ext cx="3171372" cy="237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897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Evil</a:t>
            </a:r>
            <a:r>
              <a:rPr lang="de-DE" sz="4400" dirty="0" smtClean="0">
                <a:latin typeface="+mj-lt"/>
              </a:rPr>
              <a:t> Nr. 3 – The „</a:t>
            </a:r>
            <a:r>
              <a:rPr lang="de-DE" sz="4400" dirty="0" err="1" smtClean="0">
                <a:latin typeface="+mj-lt"/>
              </a:rPr>
              <a:t>it</a:t>
            </a:r>
            <a:r>
              <a:rPr lang="de-DE" sz="4400" dirty="0" smtClean="0">
                <a:latin typeface="+mj-lt"/>
              </a:rPr>
              <a:t>“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223345" y="1775811"/>
            <a:ext cx="11745310" cy="168690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de-DE" sz="4000" dirty="0" err="1"/>
              <a:t>Manifesto</a:t>
            </a:r>
            <a:r>
              <a:rPr lang="de-DE" sz="4000" dirty="0"/>
              <a:t> </a:t>
            </a:r>
            <a:r>
              <a:rPr lang="de-DE" sz="4000" dirty="0" err="1"/>
              <a:t>for</a:t>
            </a:r>
            <a:r>
              <a:rPr lang="de-DE" sz="4000" dirty="0"/>
              <a:t> Agile Software Development</a:t>
            </a:r>
          </a:p>
          <a:p>
            <a:pPr>
              <a:lnSpc>
                <a:spcPct val="170000"/>
              </a:lnSpc>
            </a:pPr>
            <a:r>
              <a:rPr lang="de-DE" sz="7000" dirty="0"/>
              <a:t>p</a:t>
            </a:r>
            <a:r>
              <a:rPr lang="en-US" sz="7000" dirty="0" err="1" smtClean="0"/>
              <a:t>eople</a:t>
            </a:r>
            <a:r>
              <a:rPr lang="en-US" sz="7000" dirty="0" smtClean="0"/>
              <a:t> call it</a:t>
            </a: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0" y="3147404"/>
            <a:ext cx="12192000" cy="16453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4400" b="1" dirty="0" smtClean="0"/>
              <a:t>The Agile Manifesto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969" y="4863576"/>
            <a:ext cx="1994424" cy="1994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18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23" y="1555469"/>
            <a:ext cx="6660315" cy="2756718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/>
          <a:srcRect r="10439"/>
          <a:stretch/>
        </p:blipFill>
        <p:spPr>
          <a:xfrm>
            <a:off x="4651954" y="4891814"/>
            <a:ext cx="1538262" cy="1640984"/>
          </a:xfrm>
          <a:prstGeom prst="rect">
            <a:avLst/>
          </a:prstGeom>
        </p:spPr>
      </p:pic>
      <p:sp>
        <p:nvSpPr>
          <p:cNvPr id="5" name="Ovale Legende 4"/>
          <p:cNvSpPr/>
          <p:nvPr/>
        </p:nvSpPr>
        <p:spPr>
          <a:xfrm>
            <a:off x="6319154" y="4343403"/>
            <a:ext cx="3069771" cy="1289958"/>
          </a:xfrm>
          <a:prstGeom prst="wedgeEllipseCallout">
            <a:avLst>
              <a:gd name="adj1" fmla="val -52412"/>
              <a:gd name="adj2" fmla="val 43513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Hi, I’m the </a:t>
            </a:r>
          </a:p>
          <a:p>
            <a:pPr algn="ctr"/>
            <a:r>
              <a:rPr lang="en-US" sz="2000" dirty="0" smtClean="0"/>
              <a:t>agile Manifesto</a:t>
            </a:r>
            <a:endParaRPr lang="en-US" sz="2000" dirty="0"/>
          </a:p>
        </p:txBody>
      </p:sp>
      <p:sp>
        <p:nvSpPr>
          <p:cNvPr id="6" name="Rechteck 5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agile </a:t>
            </a:r>
            <a:r>
              <a:rPr lang="de-DE" sz="4400" dirty="0" err="1" smtClean="0">
                <a:latin typeface="+mj-lt"/>
              </a:rPr>
              <a:t>is</a:t>
            </a:r>
            <a:r>
              <a:rPr lang="de-DE" sz="4400" dirty="0" smtClean="0">
                <a:latin typeface="+mj-lt"/>
              </a:rPr>
              <a:t> an </a:t>
            </a:r>
            <a:r>
              <a:rPr lang="de-DE" sz="4400" dirty="0" err="1" smtClean="0">
                <a:latin typeface="+mj-lt"/>
              </a:rPr>
              <a:t>adjective</a:t>
            </a:r>
            <a:endParaRPr lang="de-DE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36816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Adjectives don’t sell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975843"/>
            <a:ext cx="12192000" cy="14047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Nouns sell.</a:t>
            </a:r>
          </a:p>
        </p:txBody>
      </p:sp>
      <p:sp>
        <p:nvSpPr>
          <p:cNvPr id="5" name="Rechteck 4"/>
          <p:cNvSpPr/>
          <p:nvPr/>
        </p:nvSpPr>
        <p:spPr>
          <a:xfrm>
            <a:off x="0" y="265930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CH" sz="4400" dirty="0" smtClean="0">
                <a:latin typeface="+mj-lt"/>
              </a:rPr>
              <a:t>So, </a:t>
            </a:r>
            <a:r>
              <a:rPr lang="de-CH" sz="4400" dirty="0" err="1" smtClean="0">
                <a:latin typeface="+mj-lt"/>
              </a:rPr>
              <a:t>they</a:t>
            </a:r>
            <a:r>
              <a:rPr lang="de-CH" sz="4400" dirty="0" smtClean="0">
                <a:latin typeface="+mj-lt"/>
              </a:rPr>
              <a:t> </a:t>
            </a:r>
            <a:r>
              <a:rPr lang="de-CH" sz="4400" dirty="0" err="1" smtClean="0">
                <a:latin typeface="+mj-lt"/>
              </a:rPr>
              <a:t>converted</a:t>
            </a:r>
            <a:r>
              <a:rPr lang="de-CH" sz="4400" dirty="0" smtClean="0">
                <a:latin typeface="+mj-lt"/>
              </a:rPr>
              <a:t> </a:t>
            </a:r>
            <a:r>
              <a:rPr lang="de-CH" sz="4400" dirty="0">
                <a:latin typeface="+mj-lt"/>
              </a:rPr>
              <a:t>agile </a:t>
            </a:r>
            <a:r>
              <a:rPr lang="de-CH" sz="4400" dirty="0" err="1">
                <a:latin typeface="+mj-lt"/>
              </a:rPr>
              <a:t>into</a:t>
            </a:r>
            <a:r>
              <a:rPr lang="de-CH" sz="4400" dirty="0">
                <a:latin typeface="+mj-lt"/>
              </a:rPr>
              <a:t> a </a:t>
            </a:r>
            <a:r>
              <a:rPr lang="de-CH" sz="4400" dirty="0" err="1" smtClean="0">
                <a:latin typeface="+mj-lt"/>
              </a:rPr>
              <a:t>noun</a:t>
            </a:r>
            <a:r>
              <a:rPr lang="de-CH" sz="4400" dirty="0" smtClean="0">
                <a:latin typeface="+mj-lt"/>
              </a:rPr>
              <a:t>.</a:t>
            </a:r>
            <a:endParaRPr lang="de-CH" sz="4400" dirty="0">
              <a:latin typeface="+mj-lt"/>
            </a:endParaRP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0" y="3935189"/>
            <a:ext cx="12191999" cy="292281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4400" i="1" dirty="0" smtClean="0"/>
              <a:t>Agile Alliance</a:t>
            </a:r>
          </a:p>
          <a:p>
            <a:pPr>
              <a:lnSpc>
                <a:spcPct val="170000"/>
              </a:lnSpc>
            </a:pPr>
            <a:r>
              <a:rPr lang="en-US" sz="4400" i="1" dirty="0"/>
              <a:t>How to do Agile</a:t>
            </a:r>
          </a:p>
          <a:p>
            <a:pPr>
              <a:lnSpc>
                <a:spcPct val="170000"/>
              </a:lnSpc>
            </a:pPr>
            <a:r>
              <a:rPr lang="en-US" sz="4400" i="1" dirty="0" smtClean="0"/>
              <a:t>Agile for Dummies</a:t>
            </a:r>
          </a:p>
          <a:p>
            <a:pPr>
              <a:lnSpc>
                <a:spcPct val="170000"/>
              </a:lnSpc>
            </a:pPr>
            <a:r>
              <a:rPr lang="en-US" sz="4400" i="1" dirty="0" smtClean="0"/>
              <a:t>Scaling Agile</a:t>
            </a:r>
          </a:p>
          <a:p>
            <a:pPr>
              <a:lnSpc>
                <a:spcPct val="170000"/>
              </a:lnSpc>
            </a:pPr>
            <a:r>
              <a:rPr lang="en-US" sz="4400" i="1" dirty="0" smtClean="0"/>
              <a:t>Agile this, Agile that</a:t>
            </a:r>
            <a:r>
              <a:rPr lang="is-IS" sz="4400" i="1" dirty="0" smtClean="0"/>
              <a:t>…</a:t>
            </a:r>
            <a:endParaRPr lang="en-US" sz="4400" i="1" dirty="0" smtClean="0"/>
          </a:p>
          <a:p>
            <a:pPr>
              <a:lnSpc>
                <a:spcPct val="170000"/>
              </a:lnSpc>
            </a:pPr>
            <a:endParaRPr lang="en-US" sz="4400" i="1" dirty="0" smtClean="0"/>
          </a:p>
        </p:txBody>
      </p:sp>
    </p:spTree>
    <p:extLst>
      <p:ext uri="{BB962C8B-B14F-4D97-AF65-F5344CB8AC3E}">
        <p14:creationId xmlns:p14="http://schemas.microsoft.com/office/powerpoint/2010/main" val="305597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1176558" y="-52394"/>
            <a:ext cx="9838883" cy="6910394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CH" sz="4400" dirty="0" err="1">
                <a:latin typeface="+mj-lt"/>
              </a:rPr>
              <a:t>They</a:t>
            </a:r>
            <a:r>
              <a:rPr lang="de-CH" sz="4400" dirty="0">
                <a:latin typeface="+mj-lt"/>
              </a:rPr>
              <a:t> </a:t>
            </a:r>
            <a:r>
              <a:rPr lang="de-CH" sz="4400" dirty="0" err="1" smtClean="0">
                <a:latin typeface="+mj-lt"/>
              </a:rPr>
              <a:t>succeeded</a:t>
            </a:r>
            <a:endParaRPr lang="de-CH" sz="4400" dirty="0">
              <a:latin typeface="+mj-lt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6859699" y="2739847"/>
            <a:ext cx="441088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400" b="1" dirty="0"/>
              <a:t>Agile</a:t>
            </a:r>
            <a:r>
              <a:rPr lang="de-CH" sz="4400" dirty="0"/>
              <a:t> </a:t>
            </a:r>
            <a:r>
              <a:rPr lang="de-CH" sz="4400" dirty="0" err="1"/>
              <a:t>became</a:t>
            </a:r>
            <a:r>
              <a:rPr lang="de-CH" sz="4400" dirty="0"/>
              <a:t> </a:t>
            </a:r>
            <a:endParaRPr lang="de-CH" sz="4400" dirty="0" smtClean="0"/>
          </a:p>
          <a:p>
            <a:r>
              <a:rPr lang="de-CH" sz="4400" dirty="0" smtClean="0"/>
              <a:t>a </a:t>
            </a:r>
            <a:r>
              <a:rPr lang="de-CH" sz="4400" dirty="0" err="1"/>
              <a:t>marketing</a:t>
            </a:r>
            <a:r>
              <a:rPr lang="de-CH" sz="4400" dirty="0"/>
              <a:t> </a:t>
            </a:r>
            <a:r>
              <a:rPr lang="de-CH" sz="4400" dirty="0" err="1"/>
              <a:t>term</a:t>
            </a:r>
            <a:r>
              <a:rPr lang="de-CH" sz="4400" dirty="0"/>
              <a:t>.</a:t>
            </a:r>
            <a:endParaRPr lang="en-AU" sz="4400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alphaModFix amt="39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515165">
            <a:off x="5373927" y="5484211"/>
            <a:ext cx="1444143" cy="144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99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Agile is the brand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2315932"/>
            <a:ext cx="12192000" cy="14047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/>
              <a:t>What is the product it sells?</a:t>
            </a:r>
          </a:p>
        </p:txBody>
      </p:sp>
    </p:spTree>
    <p:extLst>
      <p:ext uri="{BB962C8B-B14F-4D97-AF65-F5344CB8AC3E}">
        <p14:creationId xmlns:p14="http://schemas.microsoft.com/office/powerpoint/2010/main" val="152073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5703565" y="1467677"/>
            <a:ext cx="303222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4000" dirty="0" err="1" smtClean="0">
                <a:latin typeface="+mj-lt"/>
              </a:rPr>
              <a:t>Scrum</a:t>
            </a:r>
            <a:endParaRPr lang="de-CH" sz="4000" dirty="0" smtClean="0">
              <a:latin typeface="+mj-lt"/>
            </a:endParaRPr>
          </a:p>
          <a:p>
            <a:r>
              <a:rPr lang="de-CH" sz="4000" dirty="0" smtClean="0">
                <a:latin typeface="+mj-lt"/>
              </a:rPr>
              <a:t>Kanban</a:t>
            </a:r>
          </a:p>
          <a:p>
            <a:r>
              <a:rPr lang="de-CH" sz="4000" dirty="0" err="1">
                <a:latin typeface="+mj-lt"/>
              </a:rPr>
              <a:t>SAFe</a:t>
            </a:r>
            <a:endParaRPr lang="de-CH" sz="4000" dirty="0">
              <a:latin typeface="+mj-lt"/>
            </a:endParaRPr>
          </a:p>
          <a:p>
            <a:r>
              <a:rPr lang="de-CH" sz="4000" dirty="0" smtClean="0">
                <a:latin typeface="+mj-lt"/>
              </a:rPr>
              <a:t>TDD</a:t>
            </a:r>
          </a:p>
          <a:p>
            <a:r>
              <a:rPr lang="de-CH" sz="4000" dirty="0" err="1" smtClean="0">
                <a:latin typeface="+mj-lt"/>
              </a:rPr>
              <a:t>GitFlow</a:t>
            </a:r>
            <a:endParaRPr lang="de-CH" sz="4000" dirty="0" smtClean="0">
              <a:latin typeface="+mj-lt"/>
            </a:endParaRPr>
          </a:p>
          <a:p>
            <a:r>
              <a:rPr lang="de-CH" sz="4000" dirty="0" smtClean="0">
                <a:latin typeface="+mj-lt"/>
              </a:rPr>
              <a:t>Pull Request</a:t>
            </a:r>
            <a:endParaRPr lang="en-US" sz="4000" dirty="0">
              <a:latin typeface="+mj-lt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9176663" y="1446873"/>
            <a:ext cx="248193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4000" dirty="0" err="1" smtClean="0">
                <a:latin typeface="+mj-lt"/>
              </a:rPr>
              <a:t>Jira</a:t>
            </a:r>
            <a:endParaRPr lang="de-CH" sz="4000" dirty="0" smtClean="0">
              <a:latin typeface="+mj-lt"/>
            </a:endParaRPr>
          </a:p>
          <a:p>
            <a:r>
              <a:rPr lang="de-CH" sz="4000" dirty="0" smtClean="0">
                <a:latin typeface="+mj-lt"/>
              </a:rPr>
              <a:t>Wiki</a:t>
            </a:r>
          </a:p>
          <a:p>
            <a:r>
              <a:rPr lang="de-CH" sz="4000" dirty="0" smtClean="0">
                <a:latin typeface="+mj-lt"/>
              </a:rPr>
              <a:t>CI</a:t>
            </a:r>
          </a:p>
          <a:p>
            <a:r>
              <a:rPr lang="de-CH" sz="4000" dirty="0" smtClean="0">
                <a:latin typeface="+mj-lt"/>
              </a:rPr>
              <a:t>Docker</a:t>
            </a:r>
          </a:p>
          <a:p>
            <a:r>
              <a:rPr lang="de-CH" sz="4000" dirty="0" smtClean="0">
                <a:latin typeface="+mj-lt"/>
              </a:rPr>
              <a:t>Jenkins</a:t>
            </a:r>
          </a:p>
          <a:p>
            <a:r>
              <a:rPr lang="de-CH" sz="4000" dirty="0" err="1" smtClean="0">
                <a:latin typeface="+mj-lt"/>
              </a:rPr>
              <a:t>Slack</a:t>
            </a:r>
            <a:endParaRPr lang="de-CH" sz="4000" dirty="0" smtClean="0">
              <a:latin typeface="+mj-lt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4847"/>
            <a:ext cx="4849586" cy="3695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6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The Agile product</a:t>
            </a:r>
            <a:endParaRPr lang="en-AU" sz="4400" dirty="0">
              <a:latin typeface="+mj-lt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3048000" y="1694300"/>
            <a:ext cx="6096000" cy="376718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4400" dirty="0">
                <a:latin typeface="+mj-lt"/>
              </a:rPr>
              <a:t>buy </a:t>
            </a:r>
            <a:r>
              <a:rPr lang="en-US" sz="4400" dirty="0" smtClean="0">
                <a:latin typeface="+mj-lt"/>
              </a:rPr>
              <a:t>tools.</a:t>
            </a:r>
            <a:br>
              <a:rPr lang="en-US" sz="4400" dirty="0" smtClean="0">
                <a:latin typeface="+mj-lt"/>
              </a:rPr>
            </a:br>
            <a:r>
              <a:rPr lang="en-US" sz="4400" dirty="0" smtClean="0">
                <a:latin typeface="+mj-lt"/>
              </a:rPr>
              <a:t>adapt </a:t>
            </a:r>
            <a:r>
              <a:rPr lang="en-US" sz="4400" dirty="0">
                <a:latin typeface="+mj-lt"/>
              </a:rPr>
              <a:t>processes</a:t>
            </a:r>
            <a:r>
              <a:rPr lang="en-US" sz="4400" b="1" dirty="0" smtClean="0">
                <a:latin typeface="+mj-lt"/>
              </a:rPr>
              <a:t>.</a:t>
            </a:r>
          </a:p>
          <a:p>
            <a:pPr algn="ctr"/>
            <a:endParaRPr lang="en-US" sz="4400" b="1" dirty="0">
              <a:latin typeface="+mj-lt"/>
            </a:endParaRPr>
          </a:p>
          <a:p>
            <a:pPr algn="ctr"/>
            <a:r>
              <a:rPr lang="en-US" sz="4800" b="1" dirty="0">
                <a:latin typeface="+mj-lt"/>
              </a:rPr>
              <a:t>BE </a:t>
            </a:r>
            <a:r>
              <a:rPr lang="en-US" sz="4800" b="1" dirty="0" smtClean="0">
                <a:latin typeface="+mj-lt"/>
              </a:rPr>
              <a:t>FASTER!</a:t>
            </a:r>
            <a:endParaRPr lang="en-US" sz="4800" b="1" dirty="0">
              <a:latin typeface="+mj-lt"/>
            </a:endParaRPr>
          </a:p>
          <a:p>
            <a:pPr algn="ctr">
              <a:lnSpc>
                <a:spcPct val="210000"/>
              </a:lnSpc>
            </a:pPr>
            <a:r>
              <a:rPr lang="en-US" sz="2800" b="1" dirty="0">
                <a:latin typeface="+mj-lt"/>
              </a:rPr>
              <a:t>(and </a:t>
            </a:r>
            <a:r>
              <a:rPr lang="en-US" sz="2800" b="1" dirty="0" smtClean="0">
                <a:latin typeface="+mj-lt"/>
              </a:rPr>
              <a:t>cool)</a:t>
            </a:r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5002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598714" y="542249"/>
            <a:ext cx="80880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“Agile </a:t>
            </a:r>
            <a:r>
              <a:rPr lang="en-US" sz="2800" dirty="0">
                <a:latin typeface="+mj-lt"/>
              </a:rPr>
              <a:t>methods mean you </a:t>
            </a:r>
            <a:r>
              <a:rPr lang="en-US" sz="2800" dirty="0" smtClean="0">
                <a:latin typeface="+mj-lt"/>
              </a:rPr>
              <a:t>don’t do </a:t>
            </a:r>
            <a:r>
              <a:rPr lang="en-US" sz="2800" dirty="0">
                <a:latin typeface="+mj-lt"/>
              </a:rPr>
              <a:t>any </a:t>
            </a:r>
            <a:r>
              <a:rPr lang="en-US" sz="2800" dirty="0" smtClean="0">
                <a:latin typeface="+mj-lt"/>
              </a:rPr>
              <a:t>planning“</a:t>
            </a:r>
            <a:endParaRPr lang="en-US" sz="2800" dirty="0">
              <a:latin typeface="+mj-lt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7102927" y="1503361"/>
            <a:ext cx="508907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smtClean="0">
                <a:latin typeface="+mj-lt"/>
              </a:rPr>
              <a:t>“Agile, do you mean Scrum?“</a:t>
            </a:r>
            <a:endParaRPr lang="en-US" sz="2800" dirty="0">
              <a:latin typeface="+mj-lt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338943" y="2558793"/>
            <a:ext cx="66076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“Agile is a process that makes you faster“</a:t>
            </a:r>
            <a:endParaRPr lang="en-US" sz="2800" dirty="0">
              <a:latin typeface="+mj-lt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4376057" y="3823995"/>
            <a:ext cx="66076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“The thing with the sprints“</a:t>
            </a:r>
            <a:endParaRPr lang="en-US" sz="2800" dirty="0">
              <a:latin typeface="+mj-lt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0" y="4734733"/>
            <a:ext cx="767987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“Agile is the best methodology </a:t>
            </a:r>
            <a:r>
              <a:rPr lang="en-US" sz="2800" smtClean="0">
                <a:latin typeface="+mj-lt"/>
              </a:rPr>
              <a:t>for every project“</a:t>
            </a:r>
            <a:endParaRPr lang="en-US" sz="2800" dirty="0">
              <a:latin typeface="+mj-lt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6164036" y="5449877"/>
            <a:ext cx="60279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“There are no managers anymore”</a:t>
            </a:r>
            <a:endParaRPr lang="en-US" sz="2800" dirty="0">
              <a:latin typeface="+mj-lt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825953" y="6163967"/>
            <a:ext cx="602796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“These Japanese techniques”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97140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What’s next?</a:t>
            </a:r>
            <a:endParaRPr lang="en-AU" sz="4400" dirty="0">
              <a:latin typeface="+mj-lt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 rotWithShape="1">
          <a:blip r:embed="rId2"/>
          <a:srcRect l="12170"/>
          <a:stretch/>
        </p:blipFill>
        <p:spPr>
          <a:xfrm>
            <a:off x="6692348" y="2056039"/>
            <a:ext cx="5499651" cy="4801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265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Every industry wants to grow</a:t>
            </a:r>
            <a:endParaRPr lang="en-AU" sz="4400" dirty="0">
              <a:latin typeface="+mj-lt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0" y="1758434"/>
            <a:ext cx="12192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The agile </a:t>
            </a:r>
            <a:r>
              <a:rPr lang="de-DE" sz="4400" dirty="0" err="1" smtClean="0">
                <a:latin typeface="+mj-lt"/>
              </a:rPr>
              <a:t>practices</a:t>
            </a:r>
            <a:r>
              <a:rPr lang="de-DE" sz="4400" dirty="0" smtClean="0">
                <a:latin typeface="+mj-lt"/>
              </a:rPr>
              <a:t> </a:t>
            </a:r>
          </a:p>
          <a:p>
            <a:pPr algn="ctr"/>
            <a:r>
              <a:rPr lang="de-DE" sz="4400" dirty="0" smtClean="0">
                <a:latin typeface="+mj-lt"/>
              </a:rPr>
              <a:t>like XP </a:t>
            </a:r>
            <a:r>
              <a:rPr lang="de-DE" sz="4400" dirty="0" err="1" smtClean="0">
                <a:latin typeface="+mj-lt"/>
              </a:rPr>
              <a:t>and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Scrum</a:t>
            </a:r>
            <a:r>
              <a:rPr lang="de-DE" sz="4400" dirty="0" smtClean="0">
                <a:latin typeface="+mj-lt"/>
              </a:rPr>
              <a:t> </a:t>
            </a:r>
          </a:p>
          <a:p>
            <a:pPr algn="ctr"/>
            <a:r>
              <a:rPr lang="de-DE" sz="4400" dirty="0" err="1" smtClean="0">
                <a:latin typeface="+mj-lt"/>
              </a:rPr>
              <a:t>were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designed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for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small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teams</a:t>
            </a:r>
            <a:r>
              <a:rPr lang="de-DE" sz="4400" dirty="0" smtClean="0">
                <a:latin typeface="+mj-lt"/>
              </a:rPr>
              <a:t>.</a:t>
            </a:r>
            <a:endParaRPr lang="en-US" sz="3600" i="1" dirty="0">
              <a:latin typeface="+mj-lt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0" y="4392779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 smtClean="0">
                <a:latin typeface="+mj-lt"/>
              </a:rPr>
              <a:t>But </a:t>
            </a:r>
            <a:r>
              <a:rPr lang="de-DE" sz="4400" b="1" dirty="0" err="1" smtClean="0">
                <a:latin typeface="+mj-lt"/>
              </a:rPr>
              <a:t>the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money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is</a:t>
            </a:r>
            <a:r>
              <a:rPr lang="de-DE" sz="4400" b="1" dirty="0" smtClean="0">
                <a:latin typeface="+mj-lt"/>
              </a:rPr>
              <a:t> in </a:t>
            </a:r>
            <a:r>
              <a:rPr lang="de-DE" sz="4400" b="1" dirty="0" err="1" smtClean="0">
                <a:latin typeface="+mj-lt"/>
              </a:rPr>
              <a:t>the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big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companies</a:t>
            </a:r>
            <a:r>
              <a:rPr lang="de-DE" sz="4400" b="1" dirty="0" smtClean="0">
                <a:latin typeface="+mj-lt"/>
              </a:rPr>
              <a:t>.</a:t>
            </a:r>
            <a:endParaRPr lang="en-US" sz="3600" b="1" i="1" dirty="0">
              <a:latin typeface="+mj-lt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0" y="516519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latin typeface="+mj-lt"/>
              </a:rPr>
              <a:t>Let’s scale it!</a:t>
            </a:r>
          </a:p>
        </p:txBody>
      </p:sp>
    </p:spTree>
    <p:extLst>
      <p:ext uri="{BB962C8B-B14F-4D97-AF65-F5344CB8AC3E}">
        <p14:creationId xmlns:p14="http://schemas.microsoft.com/office/powerpoint/2010/main" val="104021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4895624" y="1366250"/>
            <a:ext cx="7296376" cy="5470071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You need an Agile Organization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996042" y="2378994"/>
            <a:ext cx="11195957" cy="11524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400" dirty="0" smtClean="0"/>
              <a:t>Agile Requirements Engineering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996042" y="1606453"/>
            <a:ext cx="11195957" cy="104790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400" dirty="0" smtClean="0"/>
              <a:t>Agile Management (3.0)</a:t>
            </a: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996042" y="3168869"/>
            <a:ext cx="11195957" cy="11524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dirty="0" smtClean="0"/>
              <a:t>Agile Testing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996042" y="4035970"/>
            <a:ext cx="11195957" cy="11524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dirty="0" smtClean="0"/>
              <a:t>Agile Architecture</a:t>
            </a:r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996043" y="4835858"/>
            <a:ext cx="11195957" cy="11524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dirty="0" smtClean="0"/>
              <a:t>Agile Integration and Delivery</a:t>
            </a:r>
          </a:p>
        </p:txBody>
      </p:sp>
    </p:spTree>
    <p:extLst>
      <p:ext uri="{BB962C8B-B14F-4D97-AF65-F5344CB8AC3E}">
        <p14:creationId xmlns:p14="http://schemas.microsoft.com/office/powerpoint/2010/main" val="209554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/>
      <p:bldP spid="5" grpId="0"/>
      <p:bldP spid="6" grpId="0"/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latin typeface="+mj-lt"/>
              </a:rPr>
              <a:t>Agile has become an </a:t>
            </a:r>
            <a:r>
              <a:rPr lang="en-AU" sz="4400" dirty="0" smtClean="0">
                <a:latin typeface="+mj-lt"/>
              </a:rPr>
              <a:t>industry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1793454"/>
            <a:ext cx="12192000" cy="16355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The values and principles</a:t>
            </a:r>
          </a:p>
          <a:p>
            <a:r>
              <a:rPr lang="en-US" sz="5400" b="1" dirty="0" smtClean="0"/>
              <a:t>have been totally lost.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326571" y="3902529"/>
            <a:ext cx="4702629" cy="2662053"/>
          </a:xfrm>
          <a:prstGeom prst="wedgeRoundRectCallout">
            <a:avLst>
              <a:gd name="adj1" fmla="val -56747"/>
              <a:gd name="adj2" fmla="val 18451"/>
              <a:gd name="adj3" fmla="val 16667"/>
            </a:avLst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146050"/>
            <a:r>
              <a:rPr lang="de-DE" sz="2800" i="1" dirty="0">
                <a:solidFill>
                  <a:srgbClr val="222222"/>
                </a:solidFill>
                <a:latin typeface="+mj-lt"/>
              </a:rPr>
              <a:t>A </a:t>
            </a:r>
            <a:r>
              <a:rPr lang="de-DE" sz="2800" i="1" dirty="0" err="1">
                <a:solidFill>
                  <a:srgbClr val="222222"/>
                </a:solidFill>
                <a:latin typeface="+mj-lt"/>
              </a:rPr>
              <a:t>word</a:t>
            </a:r>
            <a:r>
              <a:rPr lang="de-DE" sz="28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>
                <a:solidFill>
                  <a:srgbClr val="222222"/>
                </a:solidFill>
                <a:latin typeface="+mj-lt"/>
              </a:rPr>
              <a:t>that</a:t>
            </a:r>
            <a:r>
              <a:rPr lang="de-DE" sz="28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>
                <a:solidFill>
                  <a:srgbClr val="222222"/>
                </a:solidFill>
                <a:latin typeface="+mj-lt"/>
              </a:rPr>
              <a:t>is</a:t>
            </a:r>
            <a:r>
              <a:rPr lang="de-DE" sz="28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>
                <a:solidFill>
                  <a:srgbClr val="222222"/>
                </a:solidFill>
                <a:latin typeface="+mj-lt"/>
              </a:rPr>
              <a:t>abused</a:t>
            </a:r>
            <a:r>
              <a:rPr lang="de-DE" sz="2800" i="1" dirty="0">
                <a:solidFill>
                  <a:srgbClr val="222222"/>
                </a:solidFill>
                <a:latin typeface="+mj-lt"/>
              </a:rPr>
              <a:t> in </a:t>
            </a:r>
          </a:p>
          <a:p>
            <a:pPr marL="146050"/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this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way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becomes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useless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.</a:t>
            </a:r>
            <a:endParaRPr lang="de-DE" sz="4400" i="1" dirty="0" smtClean="0">
              <a:solidFill>
                <a:srgbClr val="222222"/>
              </a:solidFill>
              <a:latin typeface="+mj-lt"/>
            </a:endParaRPr>
          </a:p>
          <a:p>
            <a:pPr marL="146050"/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It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stops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having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meaning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</a:p>
          <a:p>
            <a:pPr marL="146050"/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as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it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transitions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into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a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brand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.</a:t>
            </a:r>
          </a:p>
          <a:p>
            <a:pPr marL="146050"/>
            <a:endParaRPr lang="de-DE" b="1" i="1" dirty="0" smtClean="0">
              <a:solidFill>
                <a:srgbClr val="222222"/>
              </a:solidFill>
              <a:latin typeface="+mj-lt"/>
            </a:endParaRPr>
          </a:p>
          <a:p>
            <a:pPr marL="146050"/>
            <a:r>
              <a:rPr lang="de-DE" b="1" i="1" dirty="0" smtClean="0">
                <a:solidFill>
                  <a:srgbClr val="222222"/>
                </a:solidFill>
                <a:latin typeface="+mj-lt"/>
              </a:rPr>
              <a:t>   Dave Thomas</a:t>
            </a:r>
          </a:p>
        </p:txBody>
      </p:sp>
    </p:spTree>
    <p:extLst>
      <p:ext uri="{BB962C8B-B14F-4D97-AF65-F5344CB8AC3E}">
        <p14:creationId xmlns:p14="http://schemas.microsoft.com/office/powerpoint/2010/main" val="203346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28701" y="2212642"/>
            <a:ext cx="11163299" cy="2285998"/>
          </a:xfrm>
        </p:spPr>
        <p:txBody>
          <a:bodyPr anchor="ctr" anchorCtr="0">
            <a:normAutofit/>
          </a:bodyPr>
          <a:lstStyle/>
          <a:p>
            <a:pPr algn="l">
              <a:lnSpc>
                <a:spcPct val="150000"/>
              </a:lnSpc>
            </a:pPr>
            <a:r>
              <a:rPr lang="de-DE" sz="4400" dirty="0" smtClean="0"/>
              <a:t>Play </a:t>
            </a:r>
            <a:r>
              <a:rPr lang="de-DE" sz="4400" dirty="0" err="1" smtClean="0"/>
              <a:t>the</a:t>
            </a:r>
            <a:r>
              <a:rPr lang="de-DE" sz="4400" dirty="0" smtClean="0"/>
              <a:t> </a:t>
            </a:r>
            <a:r>
              <a:rPr lang="de-DE" sz="4400" dirty="0" err="1" smtClean="0"/>
              <a:t>game</a:t>
            </a:r>
            <a:r>
              <a:rPr lang="de-DE" sz="4400" dirty="0" smtClean="0"/>
              <a:t>? </a:t>
            </a:r>
            <a:r>
              <a:rPr lang="de-DE" sz="4400" dirty="0"/>
              <a:t/>
            </a:r>
            <a:br>
              <a:rPr lang="de-DE" sz="4400" dirty="0"/>
            </a:br>
            <a:r>
              <a:rPr lang="de-DE" sz="4400" dirty="0" smtClean="0"/>
              <a:t>Back </a:t>
            </a:r>
            <a:r>
              <a:rPr lang="de-DE" sz="4400" dirty="0" err="1" smtClean="0"/>
              <a:t>to</a:t>
            </a:r>
            <a:r>
              <a:rPr lang="de-DE" sz="4400" dirty="0" smtClean="0"/>
              <a:t> plan-</a:t>
            </a:r>
            <a:r>
              <a:rPr lang="de-DE" sz="4400" dirty="0" err="1" smtClean="0"/>
              <a:t>driven</a:t>
            </a:r>
            <a:r>
              <a:rPr lang="de-DE" sz="4400" dirty="0" smtClean="0"/>
              <a:t> </a:t>
            </a:r>
            <a:r>
              <a:rPr lang="de-DE" sz="4400" dirty="0" err="1" smtClean="0"/>
              <a:t>processes</a:t>
            </a:r>
            <a:r>
              <a:rPr lang="de-DE" sz="4400" dirty="0" smtClean="0"/>
              <a:t>?</a:t>
            </a:r>
            <a:endParaRPr lang="de-DE" sz="1600" b="1" dirty="0"/>
          </a:p>
        </p:txBody>
      </p:sp>
      <p:sp>
        <p:nvSpPr>
          <p:cNvPr id="9" name="Rechteck 8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What to do?</a:t>
            </a:r>
            <a:endParaRPr lang="en-AU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98757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Back </a:t>
            </a:r>
            <a:r>
              <a:rPr lang="de-DE" sz="4400" dirty="0" err="1" smtClean="0">
                <a:latin typeface="+mj-lt"/>
              </a:rPr>
              <a:t>to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the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basics</a:t>
            </a:r>
            <a:r>
              <a:rPr lang="de-DE" sz="4400" dirty="0" smtClean="0">
                <a:latin typeface="+mj-lt"/>
              </a:rPr>
              <a:t> </a:t>
            </a:r>
            <a:endParaRPr lang="de-DE" sz="4400" dirty="0">
              <a:latin typeface="+mj-lt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344010" y="1513016"/>
            <a:ext cx="950397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3200" b="1" i="1" dirty="0" err="1">
                <a:latin typeface="+mj-lt"/>
              </a:rPr>
              <a:t>Individuals</a:t>
            </a:r>
            <a:r>
              <a:rPr lang="de-DE" sz="3200" b="1" i="1" dirty="0">
                <a:latin typeface="+mj-lt"/>
              </a:rPr>
              <a:t> </a:t>
            </a:r>
            <a:r>
              <a:rPr lang="de-DE" sz="3200" b="1" i="1" dirty="0" err="1">
                <a:latin typeface="+mj-lt"/>
              </a:rPr>
              <a:t>and</a:t>
            </a:r>
            <a:r>
              <a:rPr lang="de-DE" sz="3200" b="1" i="1" dirty="0">
                <a:latin typeface="+mj-lt"/>
              </a:rPr>
              <a:t> Interactions</a:t>
            </a:r>
            <a:r>
              <a:rPr lang="de-DE" sz="3200" i="1" dirty="0">
                <a:latin typeface="+mj-lt"/>
              </a:rPr>
              <a:t> </a:t>
            </a:r>
            <a:r>
              <a:rPr lang="de-DE" sz="3200" i="1" dirty="0" err="1">
                <a:latin typeface="+mj-lt"/>
              </a:rPr>
              <a:t>over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Processes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and</a:t>
            </a:r>
            <a:r>
              <a:rPr lang="de-DE" sz="3200" i="1" dirty="0">
                <a:latin typeface="+mj-lt"/>
              </a:rPr>
              <a:t> Tools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>
                <a:latin typeface="+mj-lt"/>
              </a:rPr>
              <a:t>Working Software</a:t>
            </a:r>
            <a:r>
              <a:rPr lang="de-DE" sz="3200" i="1" dirty="0">
                <a:latin typeface="+mj-lt"/>
              </a:rPr>
              <a:t> </a:t>
            </a:r>
            <a:r>
              <a:rPr lang="de-DE" sz="3200" i="1" dirty="0" err="1">
                <a:latin typeface="+mj-lt"/>
              </a:rPr>
              <a:t>over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Comprehensive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Documentation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>
                <a:latin typeface="+mj-lt"/>
              </a:rPr>
              <a:t>Customer </a:t>
            </a:r>
            <a:r>
              <a:rPr lang="de-DE" sz="3200" b="1" i="1" dirty="0" err="1">
                <a:latin typeface="+mj-lt"/>
              </a:rPr>
              <a:t>Collaboration</a:t>
            </a:r>
            <a:r>
              <a:rPr lang="de-DE" sz="3200" i="1" dirty="0">
                <a:latin typeface="+mj-lt"/>
              </a:rPr>
              <a:t> </a:t>
            </a:r>
            <a:r>
              <a:rPr lang="de-DE" sz="3200" i="1" dirty="0" err="1">
                <a:latin typeface="+mj-lt"/>
              </a:rPr>
              <a:t>over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Contract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Negotiation</a:t>
            </a:r>
            <a:r>
              <a:rPr lang="de-DE" sz="3200" i="1" dirty="0">
                <a:latin typeface="+mj-lt"/>
              </a:rPr>
              <a:t>, </a:t>
            </a:r>
            <a:r>
              <a:rPr lang="de-DE" sz="3200" i="1" dirty="0" err="1">
                <a:latin typeface="+mj-lt"/>
              </a:rPr>
              <a:t>and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 err="1">
                <a:latin typeface="+mj-lt"/>
              </a:rPr>
              <a:t>Responding</a:t>
            </a:r>
            <a:r>
              <a:rPr lang="de-DE" sz="3200" b="1" i="1" dirty="0">
                <a:latin typeface="+mj-lt"/>
              </a:rPr>
              <a:t> </a:t>
            </a:r>
            <a:r>
              <a:rPr lang="de-DE" sz="3200" b="1" i="1" dirty="0" err="1">
                <a:latin typeface="+mj-lt"/>
              </a:rPr>
              <a:t>to</a:t>
            </a:r>
            <a:r>
              <a:rPr lang="de-DE" sz="3200" b="1" i="1" dirty="0">
                <a:latin typeface="+mj-lt"/>
              </a:rPr>
              <a:t> Change</a:t>
            </a:r>
            <a:r>
              <a:rPr lang="de-DE" sz="3200" i="1" dirty="0">
                <a:latin typeface="+mj-lt"/>
              </a:rPr>
              <a:t> </a:t>
            </a:r>
            <a:r>
              <a:rPr lang="de-DE" sz="3200" i="1" dirty="0" err="1">
                <a:latin typeface="+mj-lt"/>
              </a:rPr>
              <a:t>over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Following</a:t>
            </a:r>
            <a:r>
              <a:rPr lang="de-DE" sz="3200" i="1" dirty="0">
                <a:latin typeface="+mj-lt"/>
              </a:rPr>
              <a:t> a Plan</a:t>
            </a:r>
            <a:endParaRPr lang="en-US" sz="3200" dirty="0">
              <a:latin typeface="+mj-lt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571044" y="5097177"/>
            <a:ext cx="50499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+mj-lt"/>
              </a:rPr>
              <a:t>i</a:t>
            </a:r>
            <a:r>
              <a:rPr lang="en-US" sz="6000" dirty="0" smtClean="0">
                <a:latin typeface="+mj-lt"/>
              </a:rPr>
              <a:t>nspect &amp; adapt</a:t>
            </a:r>
            <a:endParaRPr lang="en-US" sz="6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9885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de-DE" dirty="0" err="1"/>
              <a:t>Individuals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Interactions 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Processes</a:t>
            </a:r>
            <a:r>
              <a:rPr lang="de-DE" dirty="0" smtClean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smtClean="0"/>
              <a:t>Tools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204357"/>
            <a:ext cx="10542814" cy="4457700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+mj-lt"/>
              </a:rPr>
              <a:t>The people involved and </a:t>
            </a:r>
            <a:r>
              <a:rPr lang="en-US" sz="3200" dirty="0">
                <a:latin typeface="+mj-lt"/>
              </a:rPr>
              <a:t>how they bond as a team are the primary driver behind success. </a:t>
            </a:r>
            <a:endParaRPr lang="en-US" sz="3200" dirty="0" smtClean="0">
              <a:latin typeface="+mj-lt"/>
            </a:endParaRPr>
          </a:p>
          <a:p>
            <a:r>
              <a:rPr lang="en-US" sz="3200" dirty="0" smtClean="0">
                <a:latin typeface="+mj-lt"/>
              </a:rPr>
              <a:t>Don’t fit people into a process. Let them choose the process they follow.</a:t>
            </a:r>
          </a:p>
          <a:p>
            <a:r>
              <a:rPr lang="en-US" sz="3200" dirty="0" smtClean="0">
                <a:latin typeface="+mj-lt"/>
              </a:rPr>
              <a:t>A bad process will beat a good person/team every time.</a:t>
            </a:r>
          </a:p>
          <a:p>
            <a:r>
              <a:rPr lang="en-US" sz="3200" dirty="0">
                <a:latin typeface="+mj-lt"/>
              </a:rPr>
              <a:t>Sticky notes on walls </a:t>
            </a:r>
            <a:r>
              <a:rPr lang="en-US" sz="3200" dirty="0" smtClean="0">
                <a:latin typeface="+mj-lt"/>
              </a:rPr>
              <a:t>are </a:t>
            </a:r>
            <a:r>
              <a:rPr lang="en-US" sz="3200" dirty="0">
                <a:latin typeface="+mj-lt"/>
              </a:rPr>
              <a:t>better than any “Agile Tool</a:t>
            </a:r>
            <a:r>
              <a:rPr lang="en-US" sz="3200" dirty="0" smtClean="0">
                <a:latin typeface="+mj-lt"/>
              </a:rPr>
              <a:t>”.</a:t>
            </a:r>
          </a:p>
          <a:p>
            <a:r>
              <a:rPr lang="en-US" sz="3200" dirty="0"/>
              <a:t>Processes (and tools) can enhance a team's effectiveness, but are always second-order </a:t>
            </a:r>
            <a:r>
              <a:rPr lang="en-US" sz="3200" dirty="0" smtClean="0"/>
              <a:t>influences.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73156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Working Software </a:t>
            </a:r>
            <a:r>
              <a:rPr lang="de-DE" dirty="0" err="1" smtClean="0"/>
              <a:t>over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Comprehensive</a:t>
            </a:r>
            <a:r>
              <a:rPr lang="de-DE" dirty="0" smtClean="0"/>
              <a:t> </a:t>
            </a:r>
            <a:r>
              <a:rPr lang="de-DE" dirty="0" err="1"/>
              <a:t>Documentation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253343"/>
            <a:ext cx="11353800" cy="392362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+mj-lt"/>
              </a:rPr>
              <a:t>Release often</a:t>
            </a:r>
          </a:p>
          <a:p>
            <a:r>
              <a:rPr lang="en-US" sz="3600" dirty="0" smtClean="0">
                <a:latin typeface="+mj-lt"/>
              </a:rPr>
              <a:t>Build prototypes and make a POCs</a:t>
            </a:r>
          </a:p>
          <a:p>
            <a:r>
              <a:rPr lang="en-US" sz="3600" dirty="0" smtClean="0">
                <a:latin typeface="+mj-lt"/>
              </a:rPr>
              <a:t>Focus on the product and it’s features</a:t>
            </a:r>
          </a:p>
          <a:p>
            <a:r>
              <a:rPr lang="en-US" sz="3600" dirty="0" smtClean="0">
                <a:latin typeface="+mj-lt"/>
              </a:rPr>
              <a:t>Reduce ”work in progress”</a:t>
            </a:r>
            <a:r>
              <a:rPr lang="en-US" sz="3600" dirty="0">
                <a:latin typeface="+mj-lt"/>
              </a:rPr>
              <a:t> </a:t>
            </a:r>
            <a:r>
              <a:rPr lang="en-US" sz="3600" dirty="0" smtClean="0">
                <a:latin typeface="+mj-lt"/>
                <a:sym typeface="Wingdings"/>
              </a:rPr>
              <a:t> g</a:t>
            </a:r>
            <a:r>
              <a:rPr lang="en-US" sz="3600" dirty="0" smtClean="0">
                <a:latin typeface="+mj-lt"/>
              </a:rPr>
              <a:t>et stuff done!</a:t>
            </a:r>
          </a:p>
          <a:p>
            <a:r>
              <a:rPr lang="en-US" sz="3600" b="1" dirty="0" smtClean="0">
                <a:latin typeface="+mj-lt"/>
              </a:rPr>
              <a:t>Beware of your </a:t>
            </a:r>
            <a:r>
              <a:rPr lang="en-US" sz="3600" dirty="0"/>
              <a:t>Definition of </a:t>
            </a:r>
            <a:r>
              <a:rPr lang="en-US" sz="3600" dirty="0" smtClean="0"/>
              <a:t>Done</a:t>
            </a:r>
            <a:endParaRPr lang="en-US" sz="3600" dirty="0" smtClean="0">
              <a:latin typeface="+mj-lt"/>
            </a:endParaRPr>
          </a:p>
          <a:p>
            <a:endParaRPr lang="en-US" sz="3600" dirty="0">
              <a:latin typeface="+mj-lt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2090057" y="67110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801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Customer </a:t>
            </a:r>
            <a:r>
              <a:rPr lang="de-DE" dirty="0" err="1"/>
              <a:t>Collaboration</a:t>
            </a:r>
            <a:r>
              <a:rPr lang="de-DE" dirty="0"/>
              <a:t> 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Contract</a:t>
            </a:r>
            <a:r>
              <a:rPr lang="de-DE" dirty="0" smtClean="0"/>
              <a:t> </a:t>
            </a:r>
            <a:r>
              <a:rPr lang="de-DE" dirty="0" err="1"/>
              <a:t>Negotiation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220685"/>
            <a:ext cx="11353800" cy="3956277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+mj-lt"/>
              </a:rPr>
              <a:t>Make a demo early!</a:t>
            </a:r>
          </a:p>
          <a:p>
            <a:r>
              <a:rPr lang="en-US" sz="3600" dirty="0" smtClean="0">
                <a:latin typeface="+mj-lt"/>
              </a:rPr>
              <a:t>Get feedback from people (and software).</a:t>
            </a:r>
          </a:p>
          <a:p>
            <a:r>
              <a:rPr lang="en-US" sz="3600" dirty="0" smtClean="0">
                <a:latin typeface="+mj-lt"/>
              </a:rPr>
              <a:t>Fail </a:t>
            </a:r>
            <a:r>
              <a:rPr lang="en-US" sz="3600" dirty="0">
                <a:latin typeface="+mj-lt"/>
              </a:rPr>
              <a:t>fast, fail </a:t>
            </a:r>
            <a:r>
              <a:rPr lang="en-US" sz="3600" dirty="0" smtClean="0">
                <a:latin typeface="+mj-lt"/>
              </a:rPr>
              <a:t>cheap</a:t>
            </a:r>
          </a:p>
          <a:p>
            <a:r>
              <a:rPr lang="en-US" sz="3600" dirty="0" smtClean="0">
                <a:latin typeface="+mj-lt"/>
              </a:rPr>
              <a:t>Transparency</a:t>
            </a:r>
          </a:p>
          <a:p>
            <a:r>
              <a:rPr lang="en-US" sz="3600" dirty="0" smtClean="0">
                <a:latin typeface="+mj-lt"/>
              </a:rPr>
              <a:t>No finger-pointing</a:t>
            </a:r>
            <a:r>
              <a:rPr lang="en-US" sz="3600" dirty="0" smtClean="0">
                <a:latin typeface="+mj-lt"/>
              </a:rPr>
              <a:t>, blaming, cover-my-ass-strategies</a:t>
            </a:r>
            <a:endParaRPr lang="en-US" sz="3600" dirty="0" smtClean="0">
              <a:latin typeface="+mj-lt"/>
            </a:endParaRPr>
          </a:p>
          <a:p>
            <a:r>
              <a:rPr lang="en-US" sz="3600" dirty="0" smtClean="0"/>
              <a:t>Collaboration over Specification</a:t>
            </a:r>
            <a:endParaRPr lang="en-US" sz="3600" dirty="0"/>
          </a:p>
        </p:txBody>
      </p:sp>
      <p:sp>
        <p:nvSpPr>
          <p:cNvPr id="4" name="Textfeld 3"/>
          <p:cNvSpPr txBox="1"/>
          <p:nvPr/>
        </p:nvSpPr>
        <p:spPr>
          <a:xfrm>
            <a:off x="2090057" y="67110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075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de-DE" dirty="0" err="1"/>
              <a:t>Responding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Change 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Following</a:t>
            </a:r>
            <a:r>
              <a:rPr lang="de-DE" dirty="0" smtClean="0"/>
              <a:t> </a:t>
            </a:r>
            <a:r>
              <a:rPr lang="de-DE" dirty="0"/>
              <a:t>a Plan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269671"/>
            <a:ext cx="11353800" cy="3907292"/>
          </a:xfrm>
        </p:spPr>
        <p:txBody>
          <a:bodyPr>
            <a:noAutofit/>
          </a:bodyPr>
          <a:lstStyle/>
          <a:p>
            <a:r>
              <a:rPr lang="en-US" sz="3600" dirty="0" smtClean="0">
                <a:latin typeface="+mj-lt"/>
              </a:rPr>
              <a:t>We welcome </a:t>
            </a:r>
            <a:r>
              <a:rPr lang="en-US" sz="3600" dirty="0">
                <a:latin typeface="+mj-lt"/>
              </a:rPr>
              <a:t>changing </a:t>
            </a:r>
            <a:r>
              <a:rPr lang="en-US" sz="3600" dirty="0" smtClean="0">
                <a:latin typeface="+mj-lt"/>
              </a:rPr>
              <a:t>requirements.</a:t>
            </a:r>
            <a:endParaRPr lang="en-US" sz="3600" dirty="0">
              <a:latin typeface="+mj-lt"/>
            </a:endParaRPr>
          </a:p>
          <a:p>
            <a:r>
              <a:rPr lang="en-US" sz="3600" dirty="0" smtClean="0">
                <a:latin typeface="+mj-lt"/>
              </a:rPr>
              <a:t>Responding to change a </a:t>
            </a:r>
            <a:r>
              <a:rPr lang="en-US" sz="3600" dirty="0">
                <a:latin typeface="+mj-lt"/>
              </a:rPr>
              <a:t>competitive </a:t>
            </a:r>
            <a:r>
              <a:rPr lang="en-US" sz="3600" dirty="0" smtClean="0">
                <a:latin typeface="+mj-lt"/>
              </a:rPr>
              <a:t>advantage.</a:t>
            </a:r>
            <a:endParaRPr lang="en-US" sz="3600" dirty="0">
              <a:latin typeface="+mj-lt"/>
            </a:endParaRPr>
          </a:p>
          <a:p>
            <a:r>
              <a:rPr lang="en-US" sz="3600" dirty="0" smtClean="0">
                <a:latin typeface="+mj-lt"/>
              </a:rPr>
              <a:t>Our </a:t>
            </a:r>
            <a:r>
              <a:rPr lang="en-US" sz="3600" dirty="0" smtClean="0">
                <a:latin typeface="+mj-lt"/>
              </a:rPr>
              <a:t>plans </a:t>
            </a:r>
            <a:r>
              <a:rPr lang="en-US" sz="3600" dirty="0">
                <a:latin typeface="+mj-lt"/>
              </a:rPr>
              <a:t>are constantly changing to reflect the things we learn during </a:t>
            </a:r>
            <a:r>
              <a:rPr lang="en-US" sz="3600" dirty="0" smtClean="0">
                <a:latin typeface="+mj-lt"/>
              </a:rPr>
              <a:t>a </a:t>
            </a:r>
            <a:r>
              <a:rPr lang="en-US" sz="3600" dirty="0" smtClean="0">
                <a:latin typeface="+mj-lt"/>
              </a:rPr>
              <a:t>project.</a:t>
            </a:r>
          </a:p>
          <a:p>
            <a:r>
              <a:rPr lang="en-US" sz="3600" dirty="0" smtClean="0"/>
              <a:t>Plan </a:t>
            </a:r>
            <a:r>
              <a:rPr lang="en-US" sz="3600" dirty="0"/>
              <a:t>adaptive rather than predictive</a:t>
            </a:r>
            <a:r>
              <a:rPr lang="en-US" sz="3600" dirty="0" smtClean="0"/>
              <a:t>.</a:t>
            </a:r>
            <a:endParaRPr lang="en-US" sz="3600" dirty="0"/>
          </a:p>
        </p:txBody>
      </p:sp>
      <p:sp>
        <p:nvSpPr>
          <p:cNvPr id="4" name="Textfeld 3"/>
          <p:cNvSpPr txBox="1"/>
          <p:nvPr/>
        </p:nvSpPr>
        <p:spPr>
          <a:xfrm>
            <a:off x="2090057" y="67110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540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2527299"/>
            <a:ext cx="12192000" cy="2126344"/>
          </a:xfrm>
        </p:spPr>
        <p:txBody>
          <a:bodyPr>
            <a:normAutofit/>
          </a:bodyPr>
          <a:lstStyle/>
          <a:p>
            <a:r>
              <a:rPr lang="en-AU" sz="4400" dirty="0" smtClean="0"/>
              <a:t>This talk is highly inspired by 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sz="4000" dirty="0" smtClean="0"/>
              <a:t>Dave Thomas, </a:t>
            </a:r>
            <a:r>
              <a:rPr lang="en-US" sz="4000" dirty="0"/>
              <a:t>Martin </a:t>
            </a:r>
            <a:r>
              <a:rPr lang="en-US" sz="4000" dirty="0" smtClean="0"/>
              <a:t>Fowler, Neal Ford and Dan North</a:t>
            </a:r>
            <a:endParaRPr lang="en-AU" sz="40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914899"/>
            <a:ext cx="9144000" cy="1470383"/>
          </a:xfrm>
        </p:spPr>
        <p:txBody>
          <a:bodyPr>
            <a:normAutofit lnSpcReduction="10000"/>
          </a:bodyPr>
          <a:lstStyle/>
          <a:p>
            <a:endParaRPr lang="de-DE" dirty="0" smtClean="0"/>
          </a:p>
          <a:p>
            <a:r>
              <a:rPr lang="de-DE" sz="3200" dirty="0" err="1"/>
              <a:t>t</a:t>
            </a:r>
            <a:r>
              <a:rPr lang="de-DE" sz="3200" dirty="0" err="1" smtClean="0"/>
              <a:t>hanks</a:t>
            </a:r>
            <a:r>
              <a:rPr lang="de-DE" sz="3200" dirty="0" smtClean="0"/>
              <a:t> </a:t>
            </a:r>
          </a:p>
          <a:p>
            <a:r>
              <a:rPr lang="de-DE" sz="3200" dirty="0" smtClean="0">
                <a:solidFill>
                  <a:srgbClr val="FF0000"/>
                </a:solidFill>
              </a:rPr>
              <a:t>&lt;3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l="21279" t="28095" r="18721" b="37580"/>
          <a:stretch/>
        </p:blipFill>
        <p:spPr>
          <a:xfrm>
            <a:off x="4691742" y="920617"/>
            <a:ext cx="2808516" cy="160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569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de-DE" dirty="0" smtClean="0"/>
              <a:t>Communication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041071"/>
            <a:ext cx="11353800" cy="4327072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+mj-lt"/>
              </a:rPr>
              <a:t>People and communication are the number 1 reason for failing software projects – not technology</a:t>
            </a:r>
          </a:p>
          <a:p>
            <a:r>
              <a:rPr lang="en-US" sz="3600" dirty="0" smtClean="0">
                <a:latin typeface="+mj-lt"/>
              </a:rPr>
              <a:t>Direct, face-to-face communication</a:t>
            </a:r>
          </a:p>
          <a:p>
            <a:r>
              <a:rPr lang="en-US" sz="3600" dirty="0" smtClean="0">
                <a:latin typeface="+mj-lt"/>
              </a:rPr>
              <a:t>Frequent communication &amp;</a:t>
            </a:r>
            <a:r>
              <a:rPr lang="en-US" sz="3600" dirty="0">
                <a:latin typeface="+mj-lt"/>
              </a:rPr>
              <a:t> </a:t>
            </a:r>
            <a:r>
              <a:rPr lang="en-US" sz="3600" dirty="0" smtClean="0">
                <a:latin typeface="+mj-lt"/>
              </a:rPr>
              <a:t>feedback</a:t>
            </a:r>
          </a:p>
          <a:p>
            <a:r>
              <a:rPr lang="en-US" sz="3600" dirty="0">
                <a:latin typeface="+mj-lt"/>
              </a:rPr>
              <a:t>Business people and developers </a:t>
            </a:r>
            <a:r>
              <a:rPr lang="en-US" sz="3600" dirty="0" smtClean="0">
                <a:latin typeface="+mj-lt"/>
              </a:rPr>
              <a:t>work together</a:t>
            </a:r>
          </a:p>
          <a:p>
            <a:r>
              <a:rPr lang="en-US" sz="3600" b="1" dirty="0" smtClean="0">
                <a:latin typeface="+mj-lt"/>
              </a:rPr>
              <a:t>Daily, Story Time</a:t>
            </a:r>
            <a:r>
              <a:rPr lang="en-US" sz="3600" b="1" dirty="0" smtClean="0">
                <a:latin typeface="+mj-lt"/>
              </a:rPr>
              <a:t>, Planning, Retrospectives</a:t>
            </a:r>
            <a:endParaRPr lang="en-US" sz="3600" b="1" dirty="0">
              <a:latin typeface="+mj-lt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2090057" y="67110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709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de-DE" dirty="0" smtClean="0"/>
              <a:t>Software Design &amp; Agile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041071"/>
            <a:ext cx="11353800" cy="4327072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+mj-lt"/>
              </a:rPr>
              <a:t>Agile &amp; adaptive planning </a:t>
            </a:r>
            <a:r>
              <a:rPr lang="en-US" sz="3600" dirty="0">
                <a:latin typeface="+mj-lt"/>
              </a:rPr>
              <a:t>needs </a:t>
            </a:r>
            <a:r>
              <a:rPr lang="en-US" sz="3600" dirty="0" smtClean="0">
                <a:latin typeface="+mj-lt"/>
              </a:rPr>
              <a:t>an </a:t>
            </a:r>
            <a:r>
              <a:rPr lang="en-US" sz="3600" dirty="0">
                <a:latin typeface="+mj-lt"/>
              </a:rPr>
              <a:t>e</a:t>
            </a:r>
            <a:r>
              <a:rPr lang="en-US" sz="3600" dirty="0" smtClean="0">
                <a:latin typeface="+mj-lt"/>
              </a:rPr>
              <a:t>volutionary design.</a:t>
            </a:r>
          </a:p>
          <a:p>
            <a:r>
              <a:rPr lang="en-US" sz="3600" dirty="0">
                <a:latin typeface="+mj-lt"/>
              </a:rPr>
              <a:t>People tend to only take the project management stuff but not the technical </a:t>
            </a:r>
            <a:r>
              <a:rPr lang="en-US" sz="3600" dirty="0" smtClean="0">
                <a:latin typeface="+mj-lt"/>
              </a:rPr>
              <a:t>stuff.</a:t>
            </a:r>
          </a:p>
          <a:p>
            <a:r>
              <a:rPr lang="en-US" sz="3600" dirty="0">
                <a:latin typeface="+mj-lt"/>
              </a:rPr>
              <a:t>Technical </a:t>
            </a:r>
            <a:r>
              <a:rPr lang="en-US" sz="3600" dirty="0" smtClean="0">
                <a:latin typeface="+mj-lt"/>
              </a:rPr>
              <a:t>practices are a </a:t>
            </a:r>
            <a:r>
              <a:rPr lang="en-US" sz="3600" dirty="0">
                <a:latin typeface="+mj-lt"/>
              </a:rPr>
              <a:t>very important part of </a:t>
            </a:r>
            <a:r>
              <a:rPr lang="en-US" sz="3600" dirty="0" smtClean="0">
                <a:latin typeface="+mj-lt"/>
              </a:rPr>
              <a:t/>
            </a:r>
            <a:br>
              <a:rPr lang="en-US" sz="3600" dirty="0" smtClean="0">
                <a:latin typeface="+mj-lt"/>
              </a:rPr>
            </a:br>
            <a:r>
              <a:rPr lang="en-US" sz="3600" dirty="0" smtClean="0">
                <a:latin typeface="+mj-lt"/>
              </a:rPr>
              <a:t>Agile Software Development</a:t>
            </a:r>
          </a:p>
          <a:p>
            <a:r>
              <a:rPr lang="en-US" sz="3600" dirty="0" smtClean="0">
                <a:latin typeface="+mj-lt"/>
              </a:rPr>
              <a:t>Self-Testing </a:t>
            </a:r>
            <a:r>
              <a:rPr lang="en-US" sz="3600" dirty="0">
                <a:latin typeface="+mj-lt"/>
              </a:rPr>
              <a:t>Code, CI/CD, </a:t>
            </a:r>
            <a:r>
              <a:rPr lang="en-US" sz="3600" dirty="0" smtClean="0">
                <a:latin typeface="+mj-lt"/>
              </a:rPr>
              <a:t>Refactoring, simple design.</a:t>
            </a:r>
          </a:p>
          <a:p>
            <a:r>
              <a:rPr lang="en-US" sz="3600" dirty="0"/>
              <a:t>We need software that is designed for </a:t>
            </a:r>
            <a:r>
              <a:rPr lang="en-US" sz="3600" dirty="0" smtClean="0"/>
              <a:t>change.</a:t>
            </a:r>
            <a:endParaRPr lang="en-US" sz="3600" dirty="0">
              <a:latin typeface="+mj-lt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2090057" y="67110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913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AU" dirty="0" smtClean="0"/>
              <a:t>Individuals</a:t>
            </a:r>
            <a:r>
              <a:rPr lang="de-DE" dirty="0" smtClean="0"/>
              <a:t> &amp; Team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041071"/>
            <a:ext cx="11353800" cy="4327072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+mj-lt"/>
              </a:rPr>
              <a:t>You’ll not perform if you don’t have the skills</a:t>
            </a:r>
            <a:endParaRPr lang="en-US" sz="3600" dirty="0" smtClean="0">
              <a:latin typeface="+mj-lt"/>
            </a:endParaRPr>
          </a:p>
          <a:p>
            <a:r>
              <a:rPr lang="en-US" sz="3600" dirty="0" smtClean="0">
                <a:latin typeface="+mj-lt"/>
              </a:rPr>
              <a:t>Think &amp; act as a team</a:t>
            </a:r>
            <a:endParaRPr lang="en-US" sz="3600" dirty="0" smtClean="0">
              <a:latin typeface="+mj-lt"/>
            </a:endParaRPr>
          </a:p>
          <a:p>
            <a:r>
              <a:rPr lang="en-US" sz="3600" dirty="0" smtClean="0">
                <a:latin typeface="+mj-lt"/>
              </a:rPr>
              <a:t>Trust &amp; respect</a:t>
            </a:r>
          </a:p>
          <a:p>
            <a:r>
              <a:rPr lang="en-US" sz="3600" dirty="0" smtClean="0"/>
              <a:t>Write down your principles</a:t>
            </a:r>
            <a:endParaRPr lang="en-US" sz="3600" dirty="0">
              <a:latin typeface="+mj-lt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2090057" y="67110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882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" y="270529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b="1" dirty="0" smtClean="0">
                <a:latin typeface="+mj-lt"/>
              </a:rPr>
              <a:t>There’s one more thing.</a:t>
            </a:r>
            <a:endParaRPr lang="en-AU" sz="4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5289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Maybe, it‘s </a:t>
            </a:r>
            <a:r>
              <a:rPr lang="en-AU" sz="4400" dirty="0">
                <a:latin typeface="+mj-lt"/>
              </a:rPr>
              <a:t>time to kill the word </a:t>
            </a:r>
            <a:r>
              <a:rPr lang="en-AU" sz="4400" dirty="0" smtClean="0">
                <a:latin typeface="+mj-lt"/>
              </a:rPr>
              <a:t>“Agile”</a:t>
            </a:r>
            <a:endParaRPr lang="en-AU" sz="4400" dirty="0">
              <a:latin typeface="+mj-lt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-1" y="270529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b="1" dirty="0">
                <a:latin typeface="+mj-lt"/>
              </a:rPr>
              <a:t>Reclaim Agility! 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3767282"/>
            <a:ext cx="121919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600" dirty="0" err="1" smtClean="0">
                <a:latin typeface="+mj-lt"/>
              </a:rPr>
              <a:t>Because</a:t>
            </a:r>
            <a:r>
              <a:rPr lang="de-DE" sz="3600" dirty="0" smtClean="0">
                <a:latin typeface="+mj-lt"/>
              </a:rPr>
              <a:t> </a:t>
            </a:r>
            <a:r>
              <a:rPr lang="de-DE" sz="3600" dirty="0" err="1" smtClean="0">
                <a:latin typeface="+mj-lt"/>
              </a:rPr>
              <a:t>we</a:t>
            </a:r>
            <a:r>
              <a:rPr lang="de-DE" sz="3600" dirty="0" smtClean="0">
                <a:latin typeface="+mj-lt"/>
              </a:rPr>
              <a:t> </a:t>
            </a:r>
            <a:r>
              <a:rPr lang="de-DE" sz="3600" dirty="0" err="1" smtClean="0">
                <a:latin typeface="+mj-lt"/>
              </a:rPr>
              <a:t>don‘t</a:t>
            </a:r>
            <a:r>
              <a:rPr lang="de-DE" sz="3600" dirty="0" smtClean="0">
                <a:latin typeface="+mj-lt"/>
              </a:rPr>
              <a:t> </a:t>
            </a:r>
            <a:r>
              <a:rPr lang="de-DE" sz="3600" dirty="0" err="1" smtClean="0">
                <a:latin typeface="+mj-lt"/>
              </a:rPr>
              <a:t>want</a:t>
            </a:r>
            <a:r>
              <a:rPr lang="de-DE" sz="3600" dirty="0" smtClean="0">
                <a:latin typeface="+mj-lt"/>
              </a:rPr>
              <a:t> </a:t>
            </a:r>
            <a:r>
              <a:rPr lang="de-DE" sz="3600" dirty="0" err="1" smtClean="0">
                <a:latin typeface="+mj-lt"/>
              </a:rPr>
              <a:t>to</a:t>
            </a:r>
            <a:r>
              <a:rPr lang="de-DE" sz="3600" dirty="0" smtClean="0">
                <a:latin typeface="+mj-lt"/>
              </a:rPr>
              <a:t> </a:t>
            </a:r>
            <a:r>
              <a:rPr lang="de-DE" sz="3600" dirty="0" err="1" smtClean="0">
                <a:latin typeface="+mj-lt"/>
              </a:rPr>
              <a:t>stop</a:t>
            </a:r>
            <a:r>
              <a:rPr lang="de-DE" sz="3600" dirty="0" smtClean="0">
                <a:latin typeface="+mj-lt"/>
              </a:rPr>
              <a:t> </a:t>
            </a:r>
          </a:p>
          <a:p>
            <a:pPr algn="ctr"/>
            <a:r>
              <a:rPr lang="de-DE" sz="3600" dirty="0" err="1" smtClean="0">
                <a:latin typeface="+mj-lt"/>
              </a:rPr>
              <a:t>doing</a:t>
            </a:r>
            <a:r>
              <a:rPr lang="de-DE" sz="3600" dirty="0" smtClean="0">
                <a:latin typeface="+mj-lt"/>
              </a:rPr>
              <a:t> </a:t>
            </a:r>
            <a:r>
              <a:rPr lang="de-DE" sz="3600" dirty="0" err="1" smtClean="0">
                <a:latin typeface="+mj-lt"/>
              </a:rPr>
              <a:t>things</a:t>
            </a:r>
            <a:r>
              <a:rPr lang="de-DE" sz="3600" dirty="0" smtClean="0">
                <a:latin typeface="+mj-lt"/>
              </a:rPr>
              <a:t> agile.</a:t>
            </a:r>
            <a:endParaRPr lang="de-DE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26952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355272" y="1113130"/>
            <a:ext cx="7152623" cy="4647426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de-DE" sz="4000" i="1" dirty="0" err="1" smtClean="0">
                <a:solidFill>
                  <a:srgbClr val="222222"/>
                </a:solidFill>
                <a:latin typeface="+mj-lt"/>
              </a:rPr>
              <a:t>We’ve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lost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the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word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agile. 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/>
            </a:r>
            <a:br>
              <a:rPr lang="de-DE" sz="4000" i="1" dirty="0" smtClean="0">
                <a:solidFill>
                  <a:srgbClr val="222222"/>
                </a:solidFill>
                <a:latin typeface="+mj-lt"/>
              </a:rPr>
            </a:br>
            <a:r>
              <a:rPr lang="de-DE" sz="4000" i="1" dirty="0" err="1" smtClean="0">
                <a:solidFill>
                  <a:srgbClr val="222222"/>
                </a:solidFill>
                <a:latin typeface="+mj-lt"/>
              </a:rPr>
              <a:t>Let’s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try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hang on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agility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. 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/>
            </a:r>
            <a:br>
              <a:rPr lang="de-DE" sz="4000" i="1" dirty="0" smtClean="0">
                <a:solidFill>
                  <a:srgbClr val="222222"/>
                </a:solidFill>
                <a:latin typeface="+mj-lt"/>
              </a:rPr>
            </a:br>
            <a:r>
              <a:rPr lang="de-DE" sz="4000" i="1" dirty="0" err="1" smtClean="0">
                <a:solidFill>
                  <a:srgbClr val="222222"/>
                </a:solidFill>
                <a:latin typeface="+mj-lt"/>
              </a:rPr>
              <a:t>Let’s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keep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it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meaningful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, 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/>
            </a:r>
            <a:br>
              <a:rPr lang="de-DE" sz="4000" i="1" dirty="0" smtClean="0">
                <a:solidFill>
                  <a:srgbClr val="222222"/>
                </a:solidFill>
                <a:latin typeface="+mj-lt"/>
              </a:rPr>
            </a:br>
            <a:r>
              <a:rPr lang="de-DE" sz="4000" i="1" dirty="0" err="1" smtClean="0">
                <a:solidFill>
                  <a:srgbClr val="222222"/>
                </a:solidFill>
                <a:latin typeface="+mj-lt"/>
              </a:rPr>
              <a:t>and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let’s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protect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it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from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those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who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would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take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the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soul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of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our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ideas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in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order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sell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it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back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us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.</a:t>
            </a:r>
          </a:p>
          <a:p>
            <a:endParaRPr lang="de-DE" sz="2800" b="1" i="1" dirty="0" smtClean="0">
              <a:solidFill>
                <a:srgbClr val="222222"/>
              </a:solidFill>
              <a:latin typeface="+mj-lt"/>
            </a:endParaRPr>
          </a:p>
          <a:p>
            <a:r>
              <a:rPr lang="de-DE" sz="2800" b="1" i="1" dirty="0" smtClean="0">
                <a:solidFill>
                  <a:srgbClr val="222222"/>
                </a:solidFill>
                <a:latin typeface="+mj-lt"/>
              </a:rPr>
              <a:t>     Dave Thomas</a:t>
            </a:r>
          </a:p>
        </p:txBody>
      </p:sp>
    </p:spTree>
    <p:extLst>
      <p:ext uri="{BB962C8B-B14F-4D97-AF65-F5344CB8AC3E}">
        <p14:creationId xmlns:p14="http://schemas.microsoft.com/office/powerpoint/2010/main" val="1451300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 txBox="1">
            <a:spLocks/>
          </p:cNvSpPr>
          <p:nvPr/>
        </p:nvSpPr>
        <p:spPr>
          <a:xfrm>
            <a:off x="898071" y="1404258"/>
            <a:ext cx="11293928" cy="5453742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b="1" dirty="0" err="1" smtClean="0"/>
              <a:t>What</a:t>
            </a:r>
            <a:r>
              <a:rPr lang="de-DE" sz="3200" b="1" dirty="0" smtClean="0"/>
              <a:t> </a:t>
            </a:r>
            <a:r>
              <a:rPr lang="de-DE" sz="3200" b="1" dirty="0" err="1" smtClean="0"/>
              <a:t>to</a:t>
            </a:r>
            <a:r>
              <a:rPr lang="de-DE" sz="3200" b="1" dirty="0" smtClean="0"/>
              <a:t> do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 smtClean="0"/>
              <a:t>Find out </a:t>
            </a:r>
            <a:r>
              <a:rPr lang="de-DE" sz="3200" dirty="0" err="1" smtClean="0"/>
              <a:t>where</a:t>
            </a:r>
            <a:r>
              <a:rPr lang="de-DE" sz="3200" dirty="0" smtClean="0"/>
              <a:t> </a:t>
            </a:r>
            <a:r>
              <a:rPr lang="de-DE" sz="3200" dirty="0" err="1" smtClean="0"/>
              <a:t>you</a:t>
            </a:r>
            <a:r>
              <a:rPr lang="de-DE" sz="3200" dirty="0" smtClean="0"/>
              <a:t> </a:t>
            </a:r>
            <a:r>
              <a:rPr lang="de-DE" sz="3200" dirty="0" err="1" smtClean="0"/>
              <a:t>are</a:t>
            </a:r>
            <a:endParaRPr lang="de-DE" sz="3200" dirty="0" smtClean="0"/>
          </a:p>
          <a:p>
            <a:pPr marL="514350" indent="-514350">
              <a:buFont typeface="+mj-lt"/>
              <a:buAutoNum type="arabicPeriod"/>
            </a:pPr>
            <a:r>
              <a:rPr lang="de-DE" sz="3200" dirty="0" smtClean="0"/>
              <a:t>Take a </a:t>
            </a:r>
            <a:r>
              <a:rPr lang="de-DE" sz="3200" dirty="0" err="1" smtClean="0"/>
              <a:t>small</a:t>
            </a:r>
            <a:r>
              <a:rPr lang="de-DE" sz="3200" dirty="0" smtClean="0"/>
              <a:t> </a:t>
            </a:r>
            <a:r>
              <a:rPr lang="de-DE" sz="3200" dirty="0" err="1" smtClean="0"/>
              <a:t>step</a:t>
            </a:r>
            <a:r>
              <a:rPr lang="de-DE" sz="3200" dirty="0" smtClean="0"/>
              <a:t> </a:t>
            </a:r>
            <a:r>
              <a:rPr lang="de-DE" sz="3200" dirty="0" err="1" smtClean="0"/>
              <a:t>towards</a:t>
            </a:r>
            <a:r>
              <a:rPr lang="de-DE" sz="3200" dirty="0" smtClean="0"/>
              <a:t> </a:t>
            </a:r>
            <a:r>
              <a:rPr lang="de-DE" sz="3200" dirty="0" err="1" smtClean="0"/>
              <a:t>your</a:t>
            </a:r>
            <a:r>
              <a:rPr lang="de-DE" sz="3200" dirty="0" smtClean="0"/>
              <a:t> </a:t>
            </a:r>
            <a:r>
              <a:rPr lang="de-DE" sz="3200" dirty="0" err="1" smtClean="0"/>
              <a:t>goal</a:t>
            </a:r>
            <a:endParaRPr lang="de-DE" sz="3200" dirty="0" smtClean="0"/>
          </a:p>
          <a:p>
            <a:pPr marL="514350" indent="-514350">
              <a:buFont typeface="+mj-lt"/>
              <a:buAutoNum type="arabicPeriod"/>
            </a:pPr>
            <a:r>
              <a:rPr lang="de-DE" sz="3200" dirty="0" err="1" smtClean="0"/>
              <a:t>Adjust</a:t>
            </a:r>
            <a:r>
              <a:rPr lang="de-DE" sz="3200" dirty="0" smtClean="0"/>
              <a:t> </a:t>
            </a:r>
            <a:r>
              <a:rPr lang="de-DE" sz="3200" dirty="0" err="1" smtClean="0"/>
              <a:t>your</a:t>
            </a:r>
            <a:r>
              <a:rPr lang="de-DE" sz="3200" dirty="0" smtClean="0"/>
              <a:t> </a:t>
            </a:r>
            <a:r>
              <a:rPr lang="de-DE" sz="3200" dirty="0" err="1" smtClean="0"/>
              <a:t>understanding</a:t>
            </a:r>
            <a:r>
              <a:rPr lang="de-DE" sz="3200" dirty="0" smtClean="0"/>
              <a:t> </a:t>
            </a:r>
            <a:r>
              <a:rPr lang="de-DE" sz="3200" dirty="0" err="1" smtClean="0"/>
              <a:t>based</a:t>
            </a:r>
            <a:r>
              <a:rPr lang="de-DE" sz="3200" dirty="0" smtClean="0"/>
              <a:t> on </a:t>
            </a:r>
            <a:r>
              <a:rPr lang="de-DE" sz="3200" dirty="0" err="1" smtClean="0"/>
              <a:t>what</a:t>
            </a:r>
            <a:r>
              <a:rPr lang="de-DE" sz="3200" dirty="0" smtClean="0"/>
              <a:t> </a:t>
            </a:r>
            <a:r>
              <a:rPr lang="de-DE" sz="3200" dirty="0" err="1" smtClean="0"/>
              <a:t>you</a:t>
            </a:r>
            <a:r>
              <a:rPr lang="de-DE" sz="3200" dirty="0" smtClean="0"/>
              <a:t> </a:t>
            </a:r>
            <a:r>
              <a:rPr lang="de-DE" sz="3200" dirty="0" err="1" smtClean="0"/>
              <a:t>learned</a:t>
            </a:r>
            <a:endParaRPr lang="de-DE" sz="3200" dirty="0" smtClean="0"/>
          </a:p>
          <a:p>
            <a:endParaRPr lang="de-DE" sz="3200" dirty="0" smtClean="0">
              <a:sym typeface="Wingdings"/>
            </a:endParaRPr>
          </a:p>
          <a:p>
            <a:r>
              <a:rPr lang="de-DE" sz="4000" dirty="0" smtClean="0">
                <a:sym typeface="Wingdings"/>
              </a:rPr>
              <a:t>⟳ </a:t>
            </a:r>
            <a:r>
              <a:rPr lang="de-DE" sz="4000" b="1" dirty="0" smtClean="0"/>
              <a:t>Repeat</a:t>
            </a:r>
            <a:endParaRPr lang="de-DE" sz="3600" b="1" dirty="0" smtClean="0"/>
          </a:p>
          <a:p>
            <a:endParaRPr lang="de-DE" sz="3200" dirty="0"/>
          </a:p>
          <a:p>
            <a:r>
              <a:rPr lang="de-DE" sz="3200" b="1" dirty="0" err="1"/>
              <a:t>How</a:t>
            </a:r>
            <a:r>
              <a:rPr lang="de-DE" sz="3200" b="1" dirty="0"/>
              <a:t> </a:t>
            </a:r>
            <a:r>
              <a:rPr lang="de-DE" sz="3200" b="1" dirty="0" err="1"/>
              <a:t>to</a:t>
            </a:r>
            <a:r>
              <a:rPr lang="de-DE" sz="3200" b="1" dirty="0"/>
              <a:t> do </a:t>
            </a:r>
            <a:r>
              <a:rPr lang="de-DE" sz="3200" b="1" dirty="0" err="1" smtClean="0"/>
              <a:t>it</a:t>
            </a:r>
            <a:endParaRPr lang="de-DE" sz="3200" b="1" dirty="0"/>
          </a:p>
          <a:p>
            <a:r>
              <a:rPr lang="de-DE" sz="3200" dirty="0" err="1"/>
              <a:t>When</a:t>
            </a:r>
            <a:r>
              <a:rPr lang="de-DE" sz="3200" dirty="0"/>
              <a:t> </a:t>
            </a:r>
            <a:r>
              <a:rPr lang="de-DE" sz="3200" dirty="0" err="1"/>
              <a:t>faced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r>
              <a:rPr lang="de-DE" sz="3200" dirty="0"/>
              <a:t> </a:t>
            </a:r>
            <a:r>
              <a:rPr lang="de-DE" sz="3200" dirty="0" err="1"/>
              <a:t>two</a:t>
            </a:r>
            <a:r>
              <a:rPr lang="de-DE" sz="3200" dirty="0"/>
              <a:t> </a:t>
            </a:r>
            <a:r>
              <a:rPr lang="de-DE" sz="3200" dirty="0" err="1"/>
              <a:t>or</a:t>
            </a:r>
            <a:r>
              <a:rPr lang="de-DE" sz="3200" dirty="0"/>
              <a:t> </a:t>
            </a:r>
            <a:r>
              <a:rPr lang="de-DE" sz="3200" dirty="0" err="1"/>
              <a:t>more</a:t>
            </a:r>
            <a:r>
              <a:rPr lang="de-DE" sz="3200" dirty="0"/>
              <a:t> alternatives </a:t>
            </a:r>
            <a:r>
              <a:rPr lang="de-DE" sz="3200" dirty="0" err="1"/>
              <a:t>that</a:t>
            </a:r>
            <a:r>
              <a:rPr lang="de-DE" sz="3200" dirty="0"/>
              <a:t> </a:t>
            </a:r>
            <a:r>
              <a:rPr lang="de-DE" sz="3200" dirty="0" err="1"/>
              <a:t>deliver</a:t>
            </a:r>
            <a:r>
              <a:rPr lang="de-DE" sz="3200" dirty="0"/>
              <a:t> </a:t>
            </a:r>
            <a:r>
              <a:rPr lang="de-DE" sz="3200" dirty="0" err="1"/>
              <a:t>roughly</a:t>
            </a:r>
            <a:r>
              <a:rPr lang="de-DE" sz="3200" dirty="0"/>
              <a:t> </a:t>
            </a:r>
            <a:r>
              <a:rPr lang="de-DE" sz="3200" dirty="0" err="1"/>
              <a:t>the</a:t>
            </a:r>
            <a:r>
              <a:rPr lang="de-DE" sz="3200" dirty="0"/>
              <a:t> same </a:t>
            </a:r>
            <a:r>
              <a:rPr lang="de-DE" sz="3200" dirty="0" err="1"/>
              <a:t>value</a:t>
            </a:r>
            <a:r>
              <a:rPr lang="de-DE" sz="3200" dirty="0"/>
              <a:t>, </a:t>
            </a:r>
            <a:r>
              <a:rPr lang="de-DE" sz="3200" dirty="0" err="1"/>
              <a:t>take</a:t>
            </a:r>
            <a:r>
              <a:rPr lang="de-DE" sz="3200" dirty="0"/>
              <a:t> </a:t>
            </a:r>
            <a:r>
              <a:rPr lang="de-DE" sz="3200" dirty="0" err="1"/>
              <a:t>the</a:t>
            </a:r>
            <a:r>
              <a:rPr lang="de-DE" sz="3200" dirty="0"/>
              <a:t> </a:t>
            </a:r>
            <a:r>
              <a:rPr lang="de-DE" sz="3200" dirty="0" err="1"/>
              <a:t>path</a:t>
            </a:r>
            <a:r>
              <a:rPr lang="de-DE" sz="3200" dirty="0"/>
              <a:t> </a:t>
            </a:r>
            <a:r>
              <a:rPr lang="de-DE" sz="3200" dirty="0" err="1"/>
              <a:t>that</a:t>
            </a:r>
            <a:r>
              <a:rPr lang="de-DE" sz="3200" dirty="0"/>
              <a:t> </a:t>
            </a:r>
            <a:r>
              <a:rPr lang="de-DE" sz="3200" dirty="0" err="1"/>
              <a:t>makes</a:t>
            </a:r>
            <a:r>
              <a:rPr lang="de-DE" sz="3200" dirty="0"/>
              <a:t> </a:t>
            </a:r>
            <a:r>
              <a:rPr lang="de-DE" sz="3200" dirty="0" err="1"/>
              <a:t>future</a:t>
            </a:r>
            <a:r>
              <a:rPr lang="de-DE" sz="3200" dirty="0"/>
              <a:t> </a:t>
            </a:r>
            <a:r>
              <a:rPr lang="de-DE" sz="3200" dirty="0" err="1"/>
              <a:t>change</a:t>
            </a:r>
            <a:r>
              <a:rPr lang="de-DE" sz="3200" dirty="0"/>
              <a:t> </a:t>
            </a:r>
            <a:r>
              <a:rPr lang="de-DE" sz="3200" dirty="0" err="1"/>
              <a:t>easier</a:t>
            </a:r>
            <a:r>
              <a:rPr lang="de-DE" sz="3200" dirty="0"/>
              <a:t>.</a:t>
            </a:r>
          </a:p>
        </p:txBody>
      </p:sp>
      <p:sp>
        <p:nvSpPr>
          <p:cNvPr id="4" name="Rechteck 3"/>
          <p:cNvSpPr/>
          <p:nvPr/>
        </p:nvSpPr>
        <p:spPr>
          <a:xfrm>
            <a:off x="-1" y="123224"/>
            <a:ext cx="121920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 err="1" smtClean="0">
                <a:latin typeface="+mj-lt"/>
              </a:rPr>
              <a:t>Agility</a:t>
            </a:r>
            <a:r>
              <a:rPr lang="de-DE" sz="4400" dirty="0" smtClean="0">
                <a:latin typeface="+mj-lt"/>
              </a:rPr>
              <a:t>: </a:t>
            </a:r>
            <a:r>
              <a:rPr lang="en-US" sz="4400" dirty="0">
                <a:latin typeface="+mj-lt"/>
              </a:rPr>
              <a:t>3 </a:t>
            </a:r>
            <a:r>
              <a:rPr lang="en-US" sz="4400" dirty="0" smtClean="0">
                <a:latin typeface="+mj-lt"/>
              </a:rPr>
              <a:t>Steps + </a:t>
            </a:r>
            <a:r>
              <a:rPr lang="en-US" sz="4400" dirty="0">
                <a:latin typeface="+mj-lt"/>
              </a:rPr>
              <a:t>1 </a:t>
            </a:r>
            <a:r>
              <a:rPr lang="en-US" sz="4400" dirty="0" smtClean="0">
                <a:latin typeface="+mj-lt"/>
              </a:rPr>
              <a:t>Loop</a:t>
            </a:r>
            <a:endParaRPr lang="de-DE" sz="4400" dirty="0" smtClean="0">
              <a:latin typeface="+mj-lt"/>
            </a:endParaRPr>
          </a:p>
          <a:p>
            <a:pPr algn="ctr"/>
            <a:r>
              <a:rPr lang="de-DE" sz="2000" dirty="0" smtClean="0">
                <a:latin typeface="+mj-lt"/>
              </a:rPr>
              <a:t>(</a:t>
            </a:r>
            <a:r>
              <a:rPr lang="de-DE" sz="2000" dirty="0" err="1" smtClean="0">
                <a:latin typeface="+mj-lt"/>
              </a:rPr>
              <a:t>by</a:t>
            </a:r>
            <a:r>
              <a:rPr lang="de-DE" sz="2000" dirty="0" smtClean="0">
                <a:latin typeface="+mj-lt"/>
              </a:rPr>
              <a:t> Dave Thomas)</a:t>
            </a:r>
            <a:endParaRPr lang="en-US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91282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881742" y="1616057"/>
            <a:ext cx="1131025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You </a:t>
            </a:r>
            <a:r>
              <a:rPr lang="en-US" sz="3600" dirty="0">
                <a:solidFill>
                  <a:srgbClr val="1A1A1A"/>
                </a:solidFill>
                <a:latin typeface="+mj-lt"/>
              </a:rPr>
              <a:t>aren’t an agile </a:t>
            </a:r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programmer</a:t>
            </a:r>
            <a:br>
              <a:rPr lang="en-US" sz="3600" dirty="0" smtClean="0">
                <a:solidFill>
                  <a:srgbClr val="1A1A1A"/>
                </a:solidFill>
                <a:latin typeface="+mj-lt"/>
              </a:rPr>
            </a:br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- you’re </a:t>
            </a:r>
            <a:r>
              <a:rPr lang="en-US" sz="3600" dirty="0">
                <a:solidFill>
                  <a:srgbClr val="1A1A1A"/>
                </a:solidFill>
                <a:latin typeface="+mj-lt"/>
              </a:rPr>
              <a:t>a programmer who programs with </a:t>
            </a:r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agility.</a:t>
            </a:r>
          </a:p>
          <a:p>
            <a:endParaRPr lang="en-US" sz="3600" dirty="0" smtClean="0">
              <a:solidFill>
                <a:srgbClr val="1A1A1A"/>
              </a:solidFill>
              <a:latin typeface="+mj-lt"/>
            </a:endParaRPr>
          </a:p>
          <a:p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You </a:t>
            </a:r>
            <a:r>
              <a:rPr lang="en-US" sz="3600" dirty="0">
                <a:solidFill>
                  <a:srgbClr val="1A1A1A"/>
                </a:solidFill>
                <a:latin typeface="+mj-lt"/>
              </a:rPr>
              <a:t>don’t work on an agile </a:t>
            </a:r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team</a:t>
            </a:r>
          </a:p>
          <a:p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- your </a:t>
            </a:r>
            <a:r>
              <a:rPr lang="en-US" sz="3600" dirty="0">
                <a:solidFill>
                  <a:srgbClr val="1A1A1A"/>
                </a:solidFill>
                <a:latin typeface="+mj-lt"/>
              </a:rPr>
              <a:t>team exhibits </a:t>
            </a:r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agility.</a:t>
            </a:r>
          </a:p>
          <a:p>
            <a:endParaRPr lang="en-US" sz="3600" dirty="0" smtClean="0">
              <a:solidFill>
                <a:srgbClr val="1A1A1A"/>
              </a:solidFill>
              <a:latin typeface="+mj-lt"/>
            </a:endParaRPr>
          </a:p>
          <a:p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You </a:t>
            </a:r>
            <a:r>
              <a:rPr lang="en-US" sz="3600" dirty="0">
                <a:solidFill>
                  <a:srgbClr val="1A1A1A"/>
                </a:solidFill>
                <a:latin typeface="+mj-lt"/>
              </a:rPr>
              <a:t>don’t use agile </a:t>
            </a:r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tools</a:t>
            </a:r>
          </a:p>
          <a:p>
            <a:r>
              <a:rPr lang="en-US" sz="3600" dirty="0" smtClean="0">
                <a:solidFill>
                  <a:srgbClr val="1A1A1A"/>
                </a:solidFill>
                <a:latin typeface="+mj-lt"/>
              </a:rPr>
              <a:t>- you </a:t>
            </a:r>
            <a:r>
              <a:rPr lang="en-US" sz="3600" dirty="0">
                <a:solidFill>
                  <a:srgbClr val="1A1A1A"/>
                </a:solidFill>
                <a:latin typeface="+mj-lt"/>
              </a:rPr>
              <a:t>use tools that enhance your agility.</a:t>
            </a:r>
            <a:endParaRPr lang="en-US" sz="3600" dirty="0">
              <a:latin typeface="+mj-lt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The essence of </a:t>
            </a:r>
            <a:r>
              <a:rPr lang="en-AU" sz="4400" dirty="0">
                <a:latin typeface="+mj-lt"/>
              </a:rPr>
              <a:t>A</a:t>
            </a:r>
            <a:r>
              <a:rPr lang="en-AU" sz="4400" dirty="0" smtClean="0">
                <a:latin typeface="+mj-lt"/>
              </a:rPr>
              <a:t>gility</a:t>
            </a:r>
            <a:endParaRPr lang="en-AU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9395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Get rid of the dependency.</a:t>
            </a:r>
            <a:endParaRPr lang="en-AU" sz="4400" dirty="0">
              <a:latin typeface="+mj-lt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2"/>
          <a:srcRect l="44057"/>
          <a:stretch/>
        </p:blipFill>
        <p:spPr>
          <a:xfrm>
            <a:off x="0" y="1453441"/>
            <a:ext cx="4158344" cy="3155111"/>
          </a:xfrm>
          <a:prstGeom prst="rect">
            <a:avLst/>
          </a:prstGeom>
        </p:spPr>
      </p:pic>
      <p:sp>
        <p:nvSpPr>
          <p:cNvPr id="13" name="Rechteck 12"/>
          <p:cNvSpPr/>
          <p:nvPr/>
        </p:nvSpPr>
        <p:spPr>
          <a:xfrm>
            <a:off x="0" y="4940740"/>
            <a:ext cx="1223918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latin typeface="+mj-lt"/>
              </a:rPr>
              <a:t>Responding to a </a:t>
            </a:r>
            <a:r>
              <a:rPr lang="en-US" sz="4000" dirty="0">
                <a:latin typeface="+mj-lt"/>
              </a:rPr>
              <a:t>late change in requirements </a:t>
            </a:r>
            <a:endParaRPr lang="en-US" sz="4000" dirty="0" smtClean="0">
              <a:latin typeface="+mj-lt"/>
            </a:endParaRPr>
          </a:p>
          <a:p>
            <a:pPr algn="ctr"/>
            <a:r>
              <a:rPr lang="en-US" sz="4000" dirty="0" smtClean="0">
                <a:latin typeface="+mj-lt"/>
              </a:rPr>
              <a:t>is a major </a:t>
            </a:r>
            <a:r>
              <a:rPr lang="en-US" sz="4000" dirty="0">
                <a:latin typeface="+mj-lt"/>
              </a:rPr>
              <a:t>competitive advantage.</a:t>
            </a:r>
          </a:p>
        </p:txBody>
      </p:sp>
      <p:sp>
        <p:nvSpPr>
          <p:cNvPr id="15" name="Rechteck 14"/>
          <p:cNvSpPr/>
          <p:nvPr/>
        </p:nvSpPr>
        <p:spPr>
          <a:xfrm>
            <a:off x="4397829" y="2738608"/>
            <a:ext cx="75568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>
                <a:latin typeface="+mj-lt"/>
              </a:rPr>
              <a:t>Expect and welcome changing requirements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6386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Abgerundetes Rechteck 11"/>
          <p:cNvSpPr/>
          <p:nvPr/>
        </p:nvSpPr>
        <p:spPr>
          <a:xfrm>
            <a:off x="6430973" y="359229"/>
            <a:ext cx="4212080" cy="6066198"/>
          </a:xfrm>
          <a:prstGeom prst="roundRect">
            <a:avLst>
              <a:gd name="adj" fmla="val 3667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Abgerundetes Rechteck 10"/>
          <p:cNvSpPr/>
          <p:nvPr/>
        </p:nvSpPr>
        <p:spPr>
          <a:xfrm>
            <a:off x="1564624" y="359229"/>
            <a:ext cx="4212080" cy="6066198"/>
          </a:xfrm>
          <a:prstGeom prst="roundRect">
            <a:avLst>
              <a:gd name="adj" fmla="val 36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feld 2"/>
          <p:cNvSpPr txBox="1"/>
          <p:nvPr/>
        </p:nvSpPr>
        <p:spPr>
          <a:xfrm>
            <a:off x="1586217" y="394655"/>
            <a:ext cx="42120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Plan-Driven</a:t>
            </a:r>
            <a:endParaRPr lang="en-US" sz="5400" dirty="0">
              <a:latin typeface="+mj-lt"/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6742425" y="1630808"/>
            <a:ext cx="3589173" cy="134667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 smtClean="0"/>
              <a:t>Adaptive Planning</a:t>
            </a:r>
            <a:endParaRPr lang="en-US" sz="3600" b="1" dirty="0"/>
          </a:p>
        </p:txBody>
      </p:sp>
      <p:sp>
        <p:nvSpPr>
          <p:cNvPr id="6" name="Abgerundetes Rechteck 5"/>
          <p:cNvSpPr/>
          <p:nvPr/>
        </p:nvSpPr>
        <p:spPr>
          <a:xfrm>
            <a:off x="1897669" y="1630808"/>
            <a:ext cx="3589173" cy="134667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Predictive</a:t>
            </a:r>
            <a:br>
              <a:rPr lang="en-US" sz="3600" dirty="0" smtClean="0"/>
            </a:br>
            <a:r>
              <a:rPr lang="en-US" sz="3600" dirty="0" smtClean="0"/>
              <a:t>Planning</a:t>
            </a:r>
            <a:endParaRPr lang="en-US" sz="3600" dirty="0"/>
          </a:p>
        </p:txBody>
      </p:sp>
      <p:sp>
        <p:nvSpPr>
          <p:cNvPr id="7" name="Abgerundetes Rechteck 6"/>
          <p:cNvSpPr/>
          <p:nvPr/>
        </p:nvSpPr>
        <p:spPr>
          <a:xfrm>
            <a:off x="6742425" y="3168610"/>
            <a:ext cx="3589173" cy="1336901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 smtClean="0"/>
              <a:t>People-first</a:t>
            </a:r>
            <a:endParaRPr lang="en-US" sz="3600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6430974" y="394655"/>
            <a:ext cx="42120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latin typeface="+mj-lt"/>
              </a:rPr>
              <a:t>Agility</a:t>
            </a:r>
            <a:endParaRPr lang="en-US" sz="5400" dirty="0">
              <a:latin typeface="+mj-lt"/>
            </a:endParaRPr>
          </a:p>
        </p:txBody>
      </p:sp>
      <p:sp>
        <p:nvSpPr>
          <p:cNvPr id="10" name="Abgerundetes Rechteck 9"/>
          <p:cNvSpPr/>
          <p:nvPr/>
        </p:nvSpPr>
        <p:spPr>
          <a:xfrm>
            <a:off x="1876077" y="3168610"/>
            <a:ext cx="3589173" cy="1336901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Process-first</a:t>
            </a:r>
            <a:endParaRPr lang="en-US" sz="3600" dirty="0"/>
          </a:p>
        </p:txBody>
      </p:sp>
      <p:sp>
        <p:nvSpPr>
          <p:cNvPr id="13" name="Abgerundetes Rechteck 12"/>
          <p:cNvSpPr/>
          <p:nvPr/>
        </p:nvSpPr>
        <p:spPr>
          <a:xfrm>
            <a:off x="6753222" y="4696638"/>
            <a:ext cx="3589173" cy="1336901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 smtClean="0"/>
              <a:t>Transparency &amp; Communication</a:t>
            </a:r>
            <a:endParaRPr lang="en-US" sz="3600" b="1" dirty="0"/>
          </a:p>
        </p:txBody>
      </p:sp>
      <p:sp>
        <p:nvSpPr>
          <p:cNvPr id="14" name="Abgerundetes Rechteck 13"/>
          <p:cNvSpPr/>
          <p:nvPr/>
        </p:nvSpPr>
        <p:spPr>
          <a:xfrm>
            <a:off x="1886874" y="4696638"/>
            <a:ext cx="3589173" cy="1336901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Reports &amp; </a:t>
            </a:r>
          </a:p>
          <a:p>
            <a:pPr algn="ctr"/>
            <a:r>
              <a:rPr lang="en-US" sz="3600" dirty="0" smtClean="0"/>
              <a:t>Boards</a:t>
            </a:r>
          </a:p>
        </p:txBody>
      </p:sp>
    </p:spTree>
    <p:extLst>
      <p:ext uri="{BB962C8B-B14F-4D97-AF65-F5344CB8AC3E}">
        <p14:creationId xmlns:p14="http://schemas.microsoft.com/office/powerpoint/2010/main" val="143640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15308" y="1847981"/>
            <a:ext cx="11540359" cy="2104130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spcBef>
                <a:spcPts val="200"/>
              </a:spcBef>
              <a:spcAft>
                <a:spcPts val="200"/>
              </a:spcAft>
            </a:pPr>
            <a:r>
              <a:rPr lang="en-US" sz="4400" dirty="0" smtClean="0"/>
              <a:t>the</a:t>
            </a:r>
            <a:r>
              <a:rPr lang="en-US" sz="4400" b="1" dirty="0" smtClean="0"/>
              <a:t> implementation </a:t>
            </a:r>
            <a:r>
              <a:rPr lang="en-US" sz="4400" dirty="0" smtClean="0"/>
              <a:t>of something</a:t>
            </a:r>
            <a:br>
              <a:rPr lang="en-US" sz="4400" dirty="0" smtClean="0"/>
            </a:br>
            <a:r>
              <a:rPr lang="en-US" sz="4400" dirty="0" smtClean="0"/>
              <a:t>from</a:t>
            </a:r>
            <a:br>
              <a:rPr lang="en-US" sz="4400" dirty="0" smtClean="0"/>
            </a:br>
            <a:r>
              <a:rPr lang="en-US" sz="4400" dirty="0" smtClean="0"/>
              <a:t>the</a:t>
            </a:r>
            <a:r>
              <a:rPr lang="en-US" sz="4400" b="1" dirty="0" smtClean="0"/>
              <a:t> specification </a:t>
            </a:r>
            <a:r>
              <a:rPr lang="en-US" sz="4400" dirty="0" smtClean="0"/>
              <a:t>of something.</a:t>
            </a:r>
            <a:endParaRPr lang="en-US" sz="4400" dirty="0"/>
          </a:p>
        </p:txBody>
      </p:sp>
      <p:sp>
        <p:nvSpPr>
          <p:cNvPr id="3" name="Titel 1"/>
          <p:cNvSpPr txBox="1">
            <a:spLocks/>
          </p:cNvSpPr>
          <p:nvPr/>
        </p:nvSpPr>
        <p:spPr>
          <a:xfrm>
            <a:off x="315309" y="4824249"/>
            <a:ext cx="11540359" cy="68267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ym typeface="Wingdings"/>
              </a:rPr>
              <a:t></a:t>
            </a:r>
            <a:endParaRPr lang="en-US" sz="4000" b="1" dirty="0"/>
          </a:p>
        </p:txBody>
      </p:sp>
      <p:sp>
        <p:nvSpPr>
          <p:cNvPr id="4" name="Rechteck 3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We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>
                <a:latin typeface="+mj-lt"/>
              </a:rPr>
              <a:t>need</a:t>
            </a:r>
            <a:r>
              <a:rPr lang="de-DE" sz="4400" dirty="0">
                <a:latin typeface="+mj-lt"/>
              </a:rPr>
              <a:t> </a:t>
            </a:r>
            <a:r>
              <a:rPr lang="de-DE" sz="4400" dirty="0" err="1">
                <a:latin typeface="+mj-lt"/>
              </a:rPr>
              <a:t>to</a:t>
            </a:r>
            <a:r>
              <a:rPr lang="de-DE" sz="4400" dirty="0">
                <a:latin typeface="+mj-lt"/>
              </a:rPr>
              <a:t> separate</a:t>
            </a:r>
          </a:p>
        </p:txBody>
      </p:sp>
    </p:spTree>
    <p:extLst>
      <p:ext uri="{BB962C8B-B14F-4D97-AF65-F5344CB8AC3E}">
        <p14:creationId xmlns:p14="http://schemas.microsoft.com/office/powerpoint/2010/main" val="2001375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Sources</a:t>
            </a:r>
            <a:endParaRPr lang="en-AU" sz="4400" dirty="0">
              <a:latin typeface="+mj-lt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908957" y="1555207"/>
            <a:ext cx="10374086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hlinkClick r:id="rId2"/>
              </a:rPr>
              <a:t>http://</a:t>
            </a:r>
            <a:r>
              <a:rPr lang="de-DE" sz="1400" dirty="0" smtClean="0">
                <a:hlinkClick r:id="rId2"/>
              </a:rPr>
              <a:t>agilemanifesto.org</a:t>
            </a:r>
            <a:endParaRPr lang="de-DE" sz="1400" dirty="0" smtClean="0"/>
          </a:p>
          <a:p>
            <a:endParaRPr lang="de-DE" sz="1400" dirty="0" smtClean="0"/>
          </a:p>
          <a:p>
            <a:r>
              <a:rPr lang="de-DE" sz="1400" dirty="0" smtClean="0">
                <a:hlinkClick r:id="rId3"/>
              </a:rPr>
              <a:t>http</a:t>
            </a:r>
            <a:r>
              <a:rPr lang="de-DE" sz="1400" dirty="0">
                <a:hlinkClick r:id="rId3"/>
              </a:rPr>
              <a:t>://pragdave.me/blog/2014/03/04/time-to-kill-agile</a:t>
            </a:r>
            <a:r>
              <a:rPr lang="de-DE" sz="1400" dirty="0" smtClean="0">
                <a:hlinkClick r:id="rId3"/>
              </a:rPr>
              <a:t>/</a:t>
            </a:r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hlinkClick r:id="rId4"/>
              </a:rPr>
              <a:t>https</a:t>
            </a:r>
            <a:r>
              <a:rPr lang="de-DE" sz="1400" dirty="0">
                <a:hlinkClick r:id="rId4"/>
              </a:rPr>
              <a:t>://</a:t>
            </a:r>
            <a:r>
              <a:rPr lang="de-DE" sz="1400" dirty="0" smtClean="0">
                <a:hlinkClick r:id="rId4"/>
              </a:rPr>
              <a:t>youtu.be/a-BOSpxYJ9M</a:t>
            </a:r>
            <a:endParaRPr lang="de-DE" sz="1400" dirty="0" smtClean="0"/>
          </a:p>
          <a:p>
            <a:r>
              <a:rPr lang="de-DE" sz="1400" dirty="0"/>
              <a:t/>
            </a:r>
            <a:br>
              <a:rPr lang="de-DE" sz="1400" dirty="0"/>
            </a:br>
            <a:r>
              <a:rPr lang="de-DE" sz="1400" dirty="0" smtClean="0">
                <a:hlinkClick r:id="rId5"/>
              </a:rPr>
              <a:t>https</a:t>
            </a:r>
            <a:r>
              <a:rPr lang="de-DE" sz="1400" dirty="0">
                <a:hlinkClick r:id="rId5"/>
              </a:rPr>
              <a:t>://</a:t>
            </a:r>
            <a:r>
              <a:rPr lang="de-DE" sz="1400" dirty="0" smtClean="0">
                <a:hlinkClick r:id="rId5"/>
              </a:rPr>
              <a:t>youtu.be/GE6lbPLEAzc</a:t>
            </a:r>
            <a:endParaRPr lang="de-DE" sz="1400" dirty="0" smtClean="0"/>
          </a:p>
          <a:p>
            <a:endParaRPr lang="de-DE" sz="1400" dirty="0"/>
          </a:p>
          <a:p>
            <a:r>
              <a:rPr lang="pt-BR" sz="1400" dirty="0">
                <a:hlinkClick r:id="rId6"/>
              </a:rPr>
              <a:t>https://</a:t>
            </a:r>
            <a:r>
              <a:rPr lang="pt-BR" sz="1400" dirty="0" smtClean="0">
                <a:hlinkClick r:id="rId6"/>
              </a:rPr>
              <a:t>vimeo.com/44234746</a:t>
            </a:r>
            <a:endParaRPr lang="pt-BR" sz="1400" dirty="0" smtClean="0"/>
          </a:p>
          <a:p>
            <a:endParaRPr lang="pt-BR" sz="1400" dirty="0"/>
          </a:p>
          <a:p>
            <a:r>
              <a:rPr lang="pt-BR" sz="1400" dirty="0">
                <a:hlinkClick r:id="rId7"/>
              </a:rPr>
              <a:t>https://www.artefactgroup.com/content/post-agile-a-design-thinking-approach-to-software-development</a:t>
            </a:r>
            <a:r>
              <a:rPr lang="pt-BR" sz="1400" dirty="0" smtClean="0">
                <a:hlinkClick r:id="rId7"/>
              </a:rPr>
              <a:t>/</a:t>
            </a:r>
            <a:endParaRPr lang="pt-BR" sz="1400" dirty="0" smtClean="0"/>
          </a:p>
          <a:p>
            <a:endParaRPr lang="pt-BR" sz="1400" dirty="0"/>
          </a:p>
          <a:p>
            <a:r>
              <a:rPr lang="pt-BR" sz="1400" dirty="0">
                <a:hlinkClick r:id="rId8"/>
              </a:rPr>
              <a:t>http://</a:t>
            </a:r>
            <a:r>
              <a:rPr lang="pt-BR" sz="1400" dirty="0" smtClean="0">
                <a:hlinkClick r:id="rId8"/>
              </a:rPr>
              <a:t>martinfowler.com/bliki/SemanticDiffusion.html</a:t>
            </a:r>
            <a:endParaRPr lang="pt-BR" sz="1400" dirty="0" smtClean="0"/>
          </a:p>
          <a:p>
            <a:endParaRPr lang="pt-BR" sz="1400" dirty="0"/>
          </a:p>
          <a:p>
            <a:r>
              <a:rPr lang="pt-BR" sz="1400" dirty="0">
                <a:hlinkClick r:id="rId9"/>
              </a:rPr>
              <a:t>http://</a:t>
            </a:r>
            <a:r>
              <a:rPr lang="pt-BR" sz="1400" dirty="0" smtClean="0">
                <a:hlinkClick r:id="rId9"/>
              </a:rPr>
              <a:t>martinfowler.com/articles/newMethodology.html</a:t>
            </a:r>
            <a:endParaRPr lang="pt-BR" sz="1400" dirty="0" smtClean="0"/>
          </a:p>
          <a:p>
            <a:endParaRPr lang="pt-BR" sz="1400" dirty="0"/>
          </a:p>
          <a:p>
            <a:r>
              <a:rPr lang="pt-BR" sz="1400" dirty="0">
                <a:hlinkClick r:id="rId10"/>
              </a:rPr>
              <a:t>http://</a:t>
            </a:r>
            <a:r>
              <a:rPr lang="pt-BR" sz="1400" dirty="0" smtClean="0">
                <a:hlinkClick r:id="rId10"/>
              </a:rPr>
              <a:t>martinfowler.com/articles/designDead.html</a:t>
            </a:r>
            <a:endParaRPr lang="pt-BR" sz="1400" dirty="0" smtClean="0"/>
          </a:p>
          <a:p>
            <a:endParaRPr lang="pt-BR" sz="1400" dirty="0"/>
          </a:p>
          <a:p>
            <a:r>
              <a:rPr lang="pt-BR" sz="1400" dirty="0">
                <a:hlinkClick r:id="rId11"/>
              </a:rPr>
              <a:t>https://</a:t>
            </a:r>
            <a:r>
              <a:rPr lang="pt-BR" sz="1400" dirty="0" smtClean="0">
                <a:hlinkClick r:id="rId11"/>
              </a:rPr>
              <a:t>github.com/oreillymedia/97-things-every-agile-developer-should-know/blob/master/Beware_Of_Agile_Zealots.asciidoc</a:t>
            </a:r>
            <a:endParaRPr lang="pt-BR" sz="1400" dirty="0" smtClean="0"/>
          </a:p>
          <a:p>
            <a:endParaRPr lang="pt-BR" sz="1400" dirty="0"/>
          </a:p>
          <a:p>
            <a:endParaRPr lang="de-DE" sz="1400" dirty="0" smtClean="0"/>
          </a:p>
        </p:txBody>
      </p:sp>
    </p:spTree>
    <p:extLst>
      <p:ext uri="{BB962C8B-B14F-4D97-AF65-F5344CB8AC3E}">
        <p14:creationId xmlns:p14="http://schemas.microsoft.com/office/powerpoint/2010/main" val="172065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does</a:t>
            </a:r>
            <a:r>
              <a:rPr lang="de-DE" dirty="0" smtClean="0"/>
              <a:t> </a:t>
            </a:r>
            <a:r>
              <a:rPr lang="de-DE" dirty="0" err="1" smtClean="0"/>
              <a:t>Agility</a:t>
            </a:r>
            <a:r>
              <a:rPr lang="de-DE" dirty="0" smtClean="0"/>
              <a:t> </a:t>
            </a:r>
            <a:br>
              <a:rPr lang="de-DE" dirty="0" smtClean="0"/>
            </a:br>
            <a:r>
              <a:rPr lang="de-DE" dirty="0" err="1" smtClean="0"/>
              <a:t>mean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335516"/>
            <a:ext cx="9144000" cy="1418897"/>
          </a:xfrm>
        </p:spPr>
        <p:txBody>
          <a:bodyPr>
            <a:normAutofit/>
          </a:bodyPr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endParaRPr lang="de-DE" dirty="0" smtClean="0"/>
          </a:p>
          <a:p>
            <a:endParaRPr lang="de-DE" dirty="0"/>
          </a:p>
          <a:p>
            <a:r>
              <a:rPr lang="de-DE" dirty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github.com/odaner/whatDoesAgileMean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13565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" y="99112"/>
            <a:ext cx="12192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Software Development in </a:t>
            </a:r>
            <a:r>
              <a:rPr lang="de-DE" sz="4400" dirty="0" err="1" smtClean="0">
                <a:latin typeface="+mj-lt"/>
              </a:rPr>
              <a:t>the</a:t>
            </a:r>
            <a:r>
              <a:rPr lang="de-DE" sz="4400" dirty="0" smtClean="0">
                <a:latin typeface="+mj-lt"/>
              </a:rPr>
              <a:t> 90‘s</a:t>
            </a:r>
            <a:endParaRPr lang="de-DE" sz="4400" dirty="0">
              <a:latin typeface="+mj-lt"/>
            </a:endParaRPr>
          </a:p>
          <a:p>
            <a:pPr algn="ctr"/>
            <a:endParaRPr lang="de-DE" sz="4400" dirty="0">
              <a:latin typeface="+mj-lt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" y="1772735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99% </a:t>
            </a:r>
            <a:r>
              <a:rPr lang="de-DE" sz="4400" dirty="0" err="1" smtClean="0">
                <a:latin typeface="+mj-lt"/>
              </a:rPr>
              <a:t>of</a:t>
            </a:r>
            <a:r>
              <a:rPr lang="de-DE" sz="4400" dirty="0" smtClean="0">
                <a:latin typeface="+mj-lt"/>
              </a:rPr>
              <a:t> all </a:t>
            </a:r>
            <a:r>
              <a:rPr lang="de-DE" sz="4400" dirty="0" err="1" smtClean="0">
                <a:latin typeface="+mj-lt"/>
              </a:rPr>
              <a:t>software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projects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were</a:t>
            </a:r>
            <a:r>
              <a:rPr lang="de-DE" sz="4400" dirty="0" smtClean="0">
                <a:latin typeface="+mj-lt"/>
              </a:rPr>
              <a:t> like </a:t>
            </a:r>
            <a:r>
              <a:rPr lang="de-DE" sz="4400" dirty="0" err="1" smtClean="0">
                <a:latin typeface="+mj-lt"/>
              </a:rPr>
              <a:t>this</a:t>
            </a:r>
            <a:endParaRPr lang="de-DE" sz="4400" dirty="0">
              <a:latin typeface="+mj-lt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 rotWithShape="1">
          <a:blip r:embed="rId2"/>
          <a:srcRect t="1060"/>
          <a:stretch/>
        </p:blipFill>
        <p:spPr>
          <a:xfrm>
            <a:off x="4464161" y="2892080"/>
            <a:ext cx="3263680" cy="322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606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The </a:t>
            </a:r>
            <a:r>
              <a:rPr lang="de-DE" sz="4400" dirty="0" err="1" smtClean="0">
                <a:latin typeface="+mj-lt"/>
              </a:rPr>
              <a:t>cure</a:t>
            </a:r>
            <a:endParaRPr lang="de-DE" sz="4400" dirty="0">
              <a:latin typeface="+mj-lt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0" y="1537667"/>
            <a:ext cx="12192000" cy="1923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 smtClean="0">
                <a:latin typeface="+mj-lt"/>
              </a:rPr>
              <a:t>Plan-</a:t>
            </a:r>
            <a:r>
              <a:rPr lang="de-DE" sz="4400" b="1" dirty="0" err="1" smtClean="0">
                <a:latin typeface="+mj-lt"/>
              </a:rPr>
              <a:t>Driven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Processes</a:t>
            </a:r>
            <a:endParaRPr lang="de-DE" sz="4400" b="1" dirty="0" smtClean="0">
              <a:latin typeface="+mj-lt"/>
            </a:endParaRPr>
          </a:p>
          <a:p>
            <a:pPr algn="ctr"/>
            <a:endParaRPr lang="de-DE" sz="1100" dirty="0">
              <a:latin typeface="+mj-lt"/>
            </a:endParaRPr>
          </a:p>
          <a:p>
            <a:pPr algn="ctr"/>
            <a:r>
              <a:rPr lang="de-DE" sz="3200" i="1" dirty="0" smtClean="0">
                <a:latin typeface="+mj-lt"/>
              </a:rPr>
              <a:t>Plan </a:t>
            </a:r>
            <a:r>
              <a:rPr lang="de-DE" sz="3200" i="1" dirty="0" err="1" smtClean="0">
                <a:latin typeface="+mj-lt"/>
              </a:rPr>
              <a:t>your</a:t>
            </a:r>
            <a:r>
              <a:rPr lang="de-DE" sz="3200" i="1" dirty="0" smtClean="0">
                <a:latin typeface="+mj-lt"/>
              </a:rPr>
              <a:t> </a:t>
            </a:r>
            <a:r>
              <a:rPr lang="de-DE" sz="3200" i="1" dirty="0" err="1" smtClean="0">
                <a:latin typeface="+mj-lt"/>
              </a:rPr>
              <a:t>work</a:t>
            </a:r>
            <a:endParaRPr lang="de-DE" sz="3200" i="1" dirty="0" smtClean="0">
              <a:latin typeface="+mj-lt"/>
            </a:endParaRPr>
          </a:p>
          <a:p>
            <a:pPr algn="ctr"/>
            <a:r>
              <a:rPr lang="de-DE" sz="3200" i="1" dirty="0" smtClean="0">
                <a:latin typeface="+mj-lt"/>
              </a:rPr>
              <a:t>Work </a:t>
            </a:r>
            <a:r>
              <a:rPr lang="de-DE" sz="3200" i="1" dirty="0" err="1" smtClean="0">
                <a:latin typeface="+mj-lt"/>
              </a:rPr>
              <a:t>your</a:t>
            </a:r>
            <a:r>
              <a:rPr lang="de-DE" sz="3200" i="1" dirty="0" smtClean="0">
                <a:latin typeface="+mj-lt"/>
              </a:rPr>
              <a:t> plan</a:t>
            </a:r>
          </a:p>
        </p:txBody>
      </p:sp>
      <p:sp>
        <p:nvSpPr>
          <p:cNvPr id="8" name="Rechteck 7"/>
          <p:cNvSpPr/>
          <p:nvPr/>
        </p:nvSpPr>
        <p:spPr>
          <a:xfrm>
            <a:off x="0" y="4302265"/>
            <a:ext cx="1219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 err="1" smtClean="0">
                <a:latin typeface="+mj-lt"/>
              </a:rPr>
              <a:t>Success</a:t>
            </a:r>
            <a:r>
              <a:rPr lang="de-DE" sz="4400" b="1" dirty="0" smtClean="0">
                <a:latin typeface="+mj-lt"/>
              </a:rPr>
              <a:t> = </a:t>
            </a:r>
            <a:r>
              <a:rPr lang="de-DE" sz="4400" b="1" dirty="0" err="1" smtClean="0">
                <a:latin typeface="+mj-lt"/>
              </a:rPr>
              <a:t>according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to</a:t>
            </a:r>
            <a:r>
              <a:rPr lang="de-DE" sz="4400" b="1" dirty="0" smtClean="0">
                <a:latin typeface="+mj-lt"/>
              </a:rPr>
              <a:t> plan</a:t>
            </a:r>
          </a:p>
          <a:p>
            <a:pPr algn="ctr"/>
            <a:r>
              <a:rPr lang="de-DE" sz="2800" dirty="0" smtClean="0">
                <a:latin typeface="+mj-lt"/>
              </a:rPr>
              <a:t>(</a:t>
            </a:r>
            <a:r>
              <a:rPr lang="en-US" sz="2800" dirty="0">
                <a:latin typeface="+mj-lt"/>
              </a:rPr>
              <a:t>on time and on </a:t>
            </a:r>
            <a:r>
              <a:rPr lang="en-US" sz="2800" dirty="0" smtClean="0">
                <a:latin typeface="+mj-lt"/>
              </a:rPr>
              <a:t>budget)</a:t>
            </a:r>
            <a:endParaRPr lang="de-DE" sz="2800" b="1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5638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bgerundetes Rechteck 1"/>
          <p:cNvSpPr/>
          <p:nvPr/>
        </p:nvSpPr>
        <p:spPr>
          <a:xfrm>
            <a:off x="675861" y="2013863"/>
            <a:ext cx="2251923" cy="75300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Planning</a:t>
            </a:r>
            <a:endParaRPr lang="en-US"/>
          </a:p>
        </p:txBody>
      </p:sp>
      <p:sp>
        <p:nvSpPr>
          <p:cNvPr id="3" name="Abgerundetes Rechteck 2"/>
          <p:cNvSpPr/>
          <p:nvPr/>
        </p:nvSpPr>
        <p:spPr>
          <a:xfrm>
            <a:off x="6461620" y="2013863"/>
            <a:ext cx="2251923" cy="753008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Software Development</a:t>
            </a:r>
            <a:endParaRPr lang="en-US" dirty="0"/>
          </a:p>
        </p:txBody>
      </p:sp>
      <p:sp>
        <p:nvSpPr>
          <p:cNvPr id="4" name="Eine Ecke des Rechtecks schneiden 3"/>
          <p:cNvSpPr/>
          <p:nvPr/>
        </p:nvSpPr>
        <p:spPr>
          <a:xfrm>
            <a:off x="4172186" y="1761244"/>
            <a:ext cx="1074255" cy="1258246"/>
          </a:xfrm>
          <a:prstGeom prst="snip1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Plan</a:t>
            </a:r>
            <a:endParaRPr lang="en-US"/>
          </a:p>
        </p:txBody>
      </p:sp>
      <p:sp>
        <p:nvSpPr>
          <p:cNvPr id="5" name="Eine Ecke des Rechtecks schneiden 4"/>
          <p:cNvSpPr/>
          <p:nvPr/>
        </p:nvSpPr>
        <p:spPr>
          <a:xfrm>
            <a:off x="10104901" y="1761244"/>
            <a:ext cx="1003498" cy="1258246"/>
          </a:xfrm>
          <a:prstGeom prst="snip1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Product</a:t>
            </a:r>
            <a:endParaRPr lang="en-US"/>
          </a:p>
        </p:txBody>
      </p:sp>
      <p:cxnSp>
        <p:nvCxnSpPr>
          <p:cNvPr id="7" name="Gerade Verbindung mit Pfeil 6"/>
          <p:cNvCxnSpPr>
            <a:stCxn id="2" idx="3"/>
            <a:endCxn id="4" idx="2"/>
          </p:cNvCxnSpPr>
          <p:nvPr/>
        </p:nvCxnSpPr>
        <p:spPr>
          <a:xfrm>
            <a:off x="2927784" y="2390367"/>
            <a:ext cx="1244402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" name="Gerade Verbindung mit Pfeil 7"/>
          <p:cNvCxnSpPr>
            <a:stCxn id="4" idx="0"/>
            <a:endCxn id="3" idx="1"/>
          </p:cNvCxnSpPr>
          <p:nvPr/>
        </p:nvCxnSpPr>
        <p:spPr>
          <a:xfrm>
            <a:off x="5246441" y="2390367"/>
            <a:ext cx="1215179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stCxn id="3" idx="3"/>
            <a:endCxn id="5" idx="2"/>
          </p:cNvCxnSpPr>
          <p:nvPr/>
        </p:nvCxnSpPr>
        <p:spPr>
          <a:xfrm>
            <a:off x="8713543" y="2390367"/>
            <a:ext cx="1391358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/>
        </p:nvSpPr>
        <p:spPr>
          <a:xfrm>
            <a:off x="0" y="10047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T</a:t>
            </a:r>
            <a:r>
              <a:rPr lang="en-US" sz="3200" dirty="0" smtClean="0">
                <a:latin typeface="+mj-lt"/>
                <a:sym typeface="Wingdings"/>
              </a:rPr>
              <a:t>he core problem of the predictive process</a:t>
            </a:r>
          </a:p>
          <a:p>
            <a:pPr algn="ctr"/>
            <a:r>
              <a:rPr lang="en-US" sz="2400" dirty="0">
                <a:latin typeface="+mj-lt"/>
              </a:rPr>
              <a:t>Needs a clear and stable set of requirements</a:t>
            </a:r>
          </a:p>
        </p:txBody>
      </p:sp>
      <p:cxnSp>
        <p:nvCxnSpPr>
          <p:cNvPr id="10" name="Gerade Verbindung mit Pfeil 9"/>
          <p:cNvCxnSpPr>
            <a:stCxn id="3" idx="2"/>
            <a:endCxn id="12" idx="0"/>
          </p:cNvCxnSpPr>
          <p:nvPr/>
        </p:nvCxnSpPr>
        <p:spPr>
          <a:xfrm>
            <a:off x="7587582" y="2766871"/>
            <a:ext cx="0" cy="84873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2" name="Abgerundetes Rechteck 11"/>
          <p:cNvSpPr/>
          <p:nvPr/>
        </p:nvSpPr>
        <p:spPr>
          <a:xfrm>
            <a:off x="6461620" y="3615603"/>
            <a:ext cx="2251923" cy="1356689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Requirements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Stability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7770632" y="3111325"/>
            <a:ext cx="1638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+mj-lt"/>
              </a:rPr>
              <a:t>d</a:t>
            </a:r>
            <a:r>
              <a:rPr lang="en-US" sz="2400" dirty="0" smtClean="0">
                <a:solidFill>
                  <a:srgbClr val="FF0000"/>
                </a:solidFill>
                <a:latin typeface="+mj-lt"/>
              </a:rPr>
              <a:t>epends on</a:t>
            </a:r>
            <a:endParaRPr lang="en-US" sz="24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17" name="Abgerundetes Rechteck 16"/>
          <p:cNvSpPr/>
          <p:nvPr/>
        </p:nvSpPr>
        <p:spPr>
          <a:xfrm>
            <a:off x="663791" y="3615603"/>
            <a:ext cx="3041376" cy="1356689"/>
          </a:xfrm>
          <a:prstGeom prst="roundRect">
            <a:avLst/>
          </a:prstGeom>
          <a:ln>
            <a:solidFill>
              <a:srgbClr val="00B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New Processes</a:t>
            </a:r>
          </a:p>
          <a:p>
            <a:pPr algn="ctr"/>
            <a:r>
              <a:rPr lang="en-US" dirty="0" smtClean="0"/>
              <a:t>Up-front requirements</a:t>
            </a:r>
          </a:p>
          <a:p>
            <a:pPr algn="ctr"/>
            <a:r>
              <a:rPr lang="en-US" dirty="0" smtClean="0"/>
              <a:t>Change Control Boards</a:t>
            </a:r>
          </a:p>
          <a:p>
            <a:pPr algn="ctr"/>
            <a:r>
              <a:rPr lang="en-US" dirty="0" smtClean="0"/>
              <a:t>Sign Offs</a:t>
            </a:r>
            <a:endParaRPr lang="en-US" dirty="0"/>
          </a:p>
        </p:txBody>
      </p:sp>
      <p:cxnSp>
        <p:nvCxnSpPr>
          <p:cNvPr id="18" name="Gerade Verbindung mit Pfeil 17"/>
          <p:cNvCxnSpPr>
            <a:stCxn id="17" idx="3"/>
            <a:endCxn id="12" idx="1"/>
          </p:cNvCxnSpPr>
          <p:nvPr/>
        </p:nvCxnSpPr>
        <p:spPr>
          <a:xfrm>
            <a:off x="3705167" y="4293948"/>
            <a:ext cx="2756453" cy="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0" name="Textfeld 19"/>
          <p:cNvSpPr txBox="1"/>
          <p:nvPr/>
        </p:nvSpPr>
        <p:spPr>
          <a:xfrm>
            <a:off x="4486339" y="3842968"/>
            <a:ext cx="11941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00B050"/>
                </a:solidFill>
                <a:latin typeface="+mj-lt"/>
              </a:rPr>
              <a:t>Stabilize</a:t>
            </a:r>
            <a:endParaRPr lang="en-US" sz="2400" b="1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30" name="Nach links gekrümmter Pfeil 29"/>
          <p:cNvSpPr/>
          <p:nvPr/>
        </p:nvSpPr>
        <p:spPr>
          <a:xfrm>
            <a:off x="9365035" y="3261050"/>
            <a:ext cx="1114956" cy="3069548"/>
          </a:xfrm>
          <a:prstGeom prst="curvedLeftArrow">
            <a:avLst>
              <a:gd name="adj1" fmla="val 25000"/>
              <a:gd name="adj2" fmla="val 60690"/>
              <a:gd name="adj3" fmla="val 25000"/>
            </a:avLst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feld 30"/>
          <p:cNvSpPr txBox="1"/>
          <p:nvPr/>
        </p:nvSpPr>
        <p:spPr>
          <a:xfrm>
            <a:off x="-97974" y="5727819"/>
            <a:ext cx="9409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 smtClean="0">
                <a:latin typeface="+mj-lt"/>
                <a:sym typeface="Wingdings"/>
              </a:rPr>
              <a:t>Get </a:t>
            </a:r>
            <a:r>
              <a:rPr lang="en-US" sz="3200" b="1" dirty="0">
                <a:latin typeface="+mj-lt"/>
                <a:sym typeface="Wingdings"/>
              </a:rPr>
              <a:t>rid of the dependency</a:t>
            </a:r>
            <a:r>
              <a:rPr lang="en-US" sz="3200" b="1" dirty="0" smtClean="0">
                <a:latin typeface="+mj-lt"/>
                <a:sym typeface="Wingdings"/>
              </a:rPr>
              <a:t>!</a:t>
            </a:r>
            <a:endParaRPr lang="en-US" sz="3200" b="1" dirty="0">
              <a:latin typeface="+mj-lt"/>
              <a:sym typeface="Wingdings"/>
            </a:endParaRPr>
          </a:p>
        </p:txBody>
      </p:sp>
      <p:sp>
        <p:nvSpPr>
          <p:cNvPr id="36" name="Textfeld 35"/>
          <p:cNvSpPr txBox="1"/>
          <p:nvPr/>
        </p:nvSpPr>
        <p:spPr>
          <a:xfrm>
            <a:off x="675860" y="1488848"/>
            <a:ext cx="22519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latin typeface="+mj-lt"/>
              </a:rPr>
              <a:t>p</a:t>
            </a:r>
            <a:r>
              <a:rPr lang="en-US" sz="2000" i="1" dirty="0" smtClean="0">
                <a:latin typeface="+mj-lt"/>
              </a:rPr>
              <a:t>lan your work</a:t>
            </a:r>
            <a:endParaRPr lang="en-US" sz="2000" i="1" dirty="0">
              <a:latin typeface="+mj-lt"/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6461621" y="1532496"/>
            <a:ext cx="22519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 smtClean="0"/>
              <a:t>work your plan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610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 animBg="1"/>
      <p:bldP spid="16" grpId="0"/>
      <p:bldP spid="17" grpId="0" animBg="1"/>
      <p:bldP spid="20" grpId="0"/>
      <p:bldP spid="30" grpId="0" animBg="1"/>
      <p:bldP spid="3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6874328" y="4170011"/>
            <a:ext cx="5087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2"/>
          <a:srcRect t="19414" b="14282"/>
          <a:stretch/>
        </p:blipFill>
        <p:spPr>
          <a:xfrm>
            <a:off x="858670" y="2577899"/>
            <a:ext cx="9331661" cy="4118829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From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predictive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to</a:t>
            </a:r>
            <a:r>
              <a:rPr lang="de-DE" sz="4400" dirty="0" smtClean="0">
                <a:latin typeface="+mj-lt"/>
              </a:rPr>
              <a:t> adaptive </a:t>
            </a:r>
            <a:r>
              <a:rPr lang="de-DE" sz="4400" dirty="0" err="1" smtClean="0">
                <a:latin typeface="+mj-lt"/>
              </a:rPr>
              <a:t>planning</a:t>
            </a:r>
            <a:endParaRPr lang="de-DE" sz="4400" dirty="0">
              <a:latin typeface="+mj-lt"/>
            </a:endParaRPr>
          </a:p>
        </p:txBody>
      </p:sp>
      <p:sp>
        <p:nvSpPr>
          <p:cNvPr id="10" name="Freihandform 9"/>
          <p:cNvSpPr/>
          <p:nvPr/>
        </p:nvSpPr>
        <p:spPr>
          <a:xfrm>
            <a:off x="979714" y="2920971"/>
            <a:ext cx="898072" cy="83486"/>
          </a:xfrm>
          <a:custGeom>
            <a:avLst/>
            <a:gdLst>
              <a:gd name="connsiteX0" fmla="*/ 0 w 898072"/>
              <a:gd name="connsiteY0" fmla="*/ 34500 h 83486"/>
              <a:gd name="connsiteX1" fmla="*/ 473529 w 898072"/>
              <a:gd name="connsiteY1" fmla="*/ 1843 h 83486"/>
              <a:gd name="connsiteX2" fmla="*/ 898072 w 898072"/>
              <a:gd name="connsiteY2" fmla="*/ 83486 h 8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8072" h="83486">
                <a:moveTo>
                  <a:pt x="0" y="34500"/>
                </a:moveTo>
                <a:cubicBezTo>
                  <a:pt x="161925" y="14089"/>
                  <a:pt x="323850" y="-6321"/>
                  <a:pt x="473529" y="1843"/>
                </a:cubicBezTo>
                <a:cubicBezTo>
                  <a:pt x="623208" y="10007"/>
                  <a:pt x="824593" y="58993"/>
                  <a:pt x="898072" y="83486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ihandform 10"/>
          <p:cNvSpPr/>
          <p:nvPr/>
        </p:nvSpPr>
        <p:spPr>
          <a:xfrm>
            <a:off x="1164771" y="6664071"/>
            <a:ext cx="898072" cy="83486"/>
          </a:xfrm>
          <a:custGeom>
            <a:avLst/>
            <a:gdLst>
              <a:gd name="connsiteX0" fmla="*/ 0 w 898072"/>
              <a:gd name="connsiteY0" fmla="*/ 34500 h 83486"/>
              <a:gd name="connsiteX1" fmla="*/ 473529 w 898072"/>
              <a:gd name="connsiteY1" fmla="*/ 1843 h 83486"/>
              <a:gd name="connsiteX2" fmla="*/ 898072 w 898072"/>
              <a:gd name="connsiteY2" fmla="*/ 83486 h 83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8072" h="83486">
                <a:moveTo>
                  <a:pt x="0" y="34500"/>
                </a:moveTo>
                <a:cubicBezTo>
                  <a:pt x="161925" y="14089"/>
                  <a:pt x="323850" y="-6321"/>
                  <a:pt x="473529" y="1843"/>
                </a:cubicBezTo>
                <a:cubicBezTo>
                  <a:pt x="623208" y="10007"/>
                  <a:pt x="824593" y="58993"/>
                  <a:pt x="898072" y="83486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feld 11"/>
          <p:cNvSpPr txBox="1"/>
          <p:nvPr/>
        </p:nvSpPr>
        <p:spPr>
          <a:xfrm>
            <a:off x="3163724" y="1559645"/>
            <a:ext cx="27825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Predictive Process</a:t>
            </a:r>
            <a:endParaRPr lang="en-US" sz="2800" dirty="0">
              <a:latin typeface="+mj-lt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6787415" y="1559645"/>
            <a:ext cx="26306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+mj-lt"/>
              </a:rPr>
              <a:t>Adaptive </a:t>
            </a:r>
            <a:r>
              <a:rPr lang="en-US" sz="2800" dirty="0" smtClean="0">
                <a:latin typeface="+mj-lt"/>
              </a:rPr>
              <a:t>Process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09969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1219</Words>
  <Application>Microsoft Macintosh PowerPoint</Application>
  <PresentationFormat>Breitbild</PresentationFormat>
  <Paragraphs>289</Paragraphs>
  <Slides>51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51</vt:i4>
      </vt:variant>
    </vt:vector>
  </HeadingPairs>
  <TitlesOfParts>
    <vt:vector size="56" baseType="lpstr">
      <vt:lpstr>Calibri</vt:lpstr>
      <vt:lpstr>Calibri Light</vt:lpstr>
      <vt:lpstr>Wingdings</vt:lpstr>
      <vt:lpstr>Arial</vt:lpstr>
      <vt:lpstr>Office-Design</vt:lpstr>
      <vt:lpstr>What does Agile mean?</vt:lpstr>
      <vt:lpstr>PowerPoint-Präsentation</vt:lpstr>
      <vt:lpstr>PowerPoint-Präsentation</vt:lpstr>
      <vt:lpstr>This talk is highly inspired by  Dave Thomas, Martin Fowler, Neal Ford and Dan North</vt:lpstr>
      <vt:lpstr>the implementation of something from the specification of something.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Play the game?  Back to plan-driven processes?</vt:lpstr>
      <vt:lpstr>PowerPoint-Präsentation</vt:lpstr>
      <vt:lpstr>Individuals and Interactions over  Processes and Tools</vt:lpstr>
      <vt:lpstr>Working Software over Comprehensive Documentation</vt:lpstr>
      <vt:lpstr>Customer Collaboration over  Contract Negotiation</vt:lpstr>
      <vt:lpstr>Responding to Change over  Following a Plan</vt:lpstr>
      <vt:lpstr>Communication</vt:lpstr>
      <vt:lpstr>Software Design &amp; Agile</vt:lpstr>
      <vt:lpstr>Individuals &amp; Team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What does Agility  mean to you?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is dead</dc:title>
  <dc:creator>Andreas Odermatt</dc:creator>
  <cp:lastModifiedBy>Andreas Odermatt</cp:lastModifiedBy>
  <cp:revision>249</cp:revision>
  <dcterms:created xsi:type="dcterms:W3CDTF">2015-11-18T15:27:31Z</dcterms:created>
  <dcterms:modified xsi:type="dcterms:W3CDTF">2016-02-04T15:22:49Z</dcterms:modified>
</cp:coreProperties>
</file>

<file path=docProps/thumbnail.jpeg>
</file>